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7.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0.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1.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24"/>
  </p:notesMasterIdLst>
  <p:handoutMasterIdLst>
    <p:handoutMasterId r:id="rId25"/>
  </p:handoutMasterIdLst>
  <p:sldIdLst>
    <p:sldId id="260" r:id="rId2"/>
    <p:sldId id="268" r:id="rId3"/>
    <p:sldId id="298" r:id="rId4"/>
    <p:sldId id="293" r:id="rId5"/>
    <p:sldId id="294" r:id="rId6"/>
    <p:sldId id="288" r:id="rId7"/>
    <p:sldId id="269" r:id="rId8"/>
    <p:sldId id="271" r:id="rId9"/>
    <p:sldId id="295" r:id="rId10"/>
    <p:sldId id="274" r:id="rId11"/>
    <p:sldId id="296" r:id="rId12"/>
    <p:sldId id="275" r:id="rId13"/>
    <p:sldId id="276" r:id="rId14"/>
    <p:sldId id="277" r:id="rId15"/>
    <p:sldId id="289" r:id="rId16"/>
    <p:sldId id="297" r:id="rId17"/>
    <p:sldId id="290" r:id="rId18"/>
    <p:sldId id="301" r:id="rId19"/>
    <p:sldId id="292" r:id="rId20"/>
    <p:sldId id="302" r:id="rId21"/>
    <p:sldId id="300" r:id="rId22"/>
    <p:sldId id="303" r:id="rId23"/>
  </p:sldIdLst>
  <p:sldSz cx="6858000" cy="5143500"/>
  <p:notesSz cx="6858000" cy="9144000"/>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1D36"/>
    <a:srgbClr val="8BC9B5"/>
    <a:srgbClr val="86C7B4"/>
    <a:srgbClr val="83132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88" autoAdjust="0"/>
    <p:restoredTop sz="95514" autoAdjust="0"/>
  </p:normalViewPr>
  <p:slideViewPr>
    <p:cSldViewPr snapToGrid="0" snapToObjects="1">
      <p:cViewPr>
        <p:scale>
          <a:sx n="140" d="100"/>
          <a:sy n="140" d="100"/>
        </p:scale>
        <p:origin x="1674" y="204"/>
      </p:cViewPr>
      <p:guideLst>
        <p:guide orient="horz" pos="162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F65E94-D5C2-1042-B7FE-35700A1C0CA1}" type="datetimeFigureOut">
              <a:rPr lang="en-US" smtClean="0"/>
              <a:t>7/19/2019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61491B-3ABB-6A42-A9D6-07D92FDEBFA2}" type="slidenum">
              <a:rPr lang="en-US" smtClean="0"/>
              <a:t>‹#›</a:t>
            </a:fld>
            <a:endParaRPr lang="en-US"/>
          </a:p>
        </p:txBody>
      </p:sp>
    </p:spTree>
    <p:extLst>
      <p:ext uri="{BB962C8B-B14F-4D97-AF65-F5344CB8AC3E}">
        <p14:creationId xmlns:p14="http://schemas.microsoft.com/office/powerpoint/2010/main" val="8941365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C2846-62BD-4E46-8270-B50D5E66F7A7}" type="datetimeFigureOut">
              <a:rPr lang="en-US" smtClean="0"/>
              <a:t>7/19/2019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E82182-C33A-574E-9C96-9987F3810C92}" type="slidenum">
              <a:rPr lang="en-US" smtClean="0"/>
              <a:t>‹#›</a:t>
            </a:fld>
            <a:endParaRPr lang="en-US"/>
          </a:p>
        </p:txBody>
      </p:sp>
    </p:spTree>
    <p:extLst>
      <p:ext uri="{BB962C8B-B14F-4D97-AF65-F5344CB8AC3E}">
        <p14:creationId xmlns:p14="http://schemas.microsoft.com/office/powerpoint/2010/main" val="715786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E82182-C33A-574E-9C96-9987F3810C92}" type="slidenum">
              <a:rPr lang="en-US" smtClean="0"/>
              <a:t>1</a:t>
            </a:fld>
            <a:endParaRPr lang="en-US" dirty="0"/>
          </a:p>
        </p:txBody>
      </p:sp>
    </p:spTree>
    <p:extLst>
      <p:ext uri="{BB962C8B-B14F-4D97-AF65-F5344CB8AC3E}">
        <p14:creationId xmlns:p14="http://schemas.microsoft.com/office/powerpoint/2010/main" val="92246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F7C16C1-4657-478B-885A-A5C2FAA2A7A6}" type="slidenum">
              <a:rPr lang="en-US" altLang="en-US" smtClean="0"/>
              <a:pPr/>
              <a:t>10</a:t>
            </a:fld>
            <a:endParaRPr lang="en-US" altLang="en-US" dirty="0"/>
          </a:p>
        </p:txBody>
      </p:sp>
    </p:spTree>
    <p:extLst>
      <p:ext uri="{BB962C8B-B14F-4D97-AF65-F5344CB8AC3E}">
        <p14:creationId xmlns:p14="http://schemas.microsoft.com/office/powerpoint/2010/main" val="1889126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7C16C1-4657-478B-885A-A5C2FAA2A7A6}" type="slidenum">
              <a:rPr lang="en-US" altLang="en-US" smtClean="0"/>
              <a:pPr/>
              <a:t>11</a:t>
            </a:fld>
            <a:endParaRPr lang="en-US" altLang="en-US"/>
          </a:p>
        </p:txBody>
      </p:sp>
    </p:spTree>
    <p:extLst>
      <p:ext uri="{BB962C8B-B14F-4D97-AF65-F5344CB8AC3E}">
        <p14:creationId xmlns:p14="http://schemas.microsoft.com/office/powerpoint/2010/main" val="3521149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7C16C1-4657-478B-885A-A5C2FAA2A7A6}" type="slidenum">
              <a:rPr lang="en-US" altLang="en-US" smtClean="0"/>
              <a:pPr/>
              <a:t>12</a:t>
            </a:fld>
            <a:endParaRPr lang="en-US" altLang="en-US"/>
          </a:p>
        </p:txBody>
      </p:sp>
    </p:spTree>
    <p:extLst>
      <p:ext uri="{BB962C8B-B14F-4D97-AF65-F5344CB8AC3E}">
        <p14:creationId xmlns:p14="http://schemas.microsoft.com/office/powerpoint/2010/main" val="1986533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EF5F81-0DF9-43F7-9035-2BE55058D90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59395" name="Rectangle 2"/>
          <p:cNvSpPr>
            <a:spLocks noGrp="1" noRot="1" noChangeAspect="1" noChangeArrowheads="1" noTextEdit="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532249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7C16C1-4657-478B-885A-A5C2FAA2A7A6}" type="slidenum">
              <a:rPr lang="en-US" altLang="en-US" smtClean="0"/>
              <a:pPr/>
              <a:t>14</a:t>
            </a:fld>
            <a:endParaRPr lang="en-US" altLang="en-US"/>
          </a:p>
        </p:txBody>
      </p:sp>
    </p:spTree>
    <p:extLst>
      <p:ext uri="{BB962C8B-B14F-4D97-AF65-F5344CB8AC3E}">
        <p14:creationId xmlns:p14="http://schemas.microsoft.com/office/powerpoint/2010/main" val="505913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AC0D32-D2D4-4DA2-B97C-5FD2BA7B82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66578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AC0D32-D2D4-4DA2-B97C-5FD2BA7B82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52357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AC0D32-D2D4-4DA2-B97C-5FD2BA7B82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92022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AC0D32-D2D4-4DA2-B97C-5FD2BA7B82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978434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AC0D32-D2D4-4DA2-B97C-5FD2BA7B82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78896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AC0D32-D2D4-4DA2-B97C-5FD2BA7B82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94476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AC0D32-D2D4-4DA2-B97C-5FD2BA7B82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65138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AC0D32-D2D4-4DA2-B97C-5FD2BA7B82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59208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AC0D32-D2D4-4DA2-B97C-5FD2BA7B82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5735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7C16C1-4657-478B-885A-A5C2FAA2A7A6}" type="slidenum">
              <a:rPr lang="en-US" altLang="en-US" smtClean="0"/>
              <a:pPr/>
              <a:t>3</a:t>
            </a:fld>
            <a:endParaRPr lang="en-US" altLang="en-US"/>
          </a:p>
        </p:txBody>
      </p:sp>
    </p:spTree>
    <p:extLst>
      <p:ext uri="{BB962C8B-B14F-4D97-AF65-F5344CB8AC3E}">
        <p14:creationId xmlns:p14="http://schemas.microsoft.com/office/powerpoint/2010/main" val="3277622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AC0D32-D2D4-4DA2-B97C-5FD2BA7B82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83298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7C16C1-4657-478B-885A-A5C2FAA2A7A6}" type="slidenum">
              <a:rPr lang="en-US" altLang="en-US" smtClean="0"/>
              <a:pPr/>
              <a:t>5</a:t>
            </a:fld>
            <a:endParaRPr lang="en-US" altLang="en-US"/>
          </a:p>
        </p:txBody>
      </p:sp>
    </p:spTree>
    <p:extLst>
      <p:ext uri="{BB962C8B-B14F-4D97-AF65-F5344CB8AC3E}">
        <p14:creationId xmlns:p14="http://schemas.microsoft.com/office/powerpoint/2010/main" val="2622176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AC0D32-D2D4-4DA2-B97C-5FD2BA7B82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560271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AC0D32-D2D4-4DA2-B97C-5FD2BA7B82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677241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68B60F-D98F-4337-A8C3-128041CE6D0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865880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7C16C1-4657-478B-885A-A5C2FAA2A7A6}" type="slidenum">
              <a:rPr lang="en-US" altLang="en-US" smtClean="0"/>
              <a:pPr/>
              <a:t>9</a:t>
            </a:fld>
            <a:endParaRPr lang="en-US" altLang="en-US"/>
          </a:p>
        </p:txBody>
      </p:sp>
    </p:spTree>
    <p:extLst>
      <p:ext uri="{BB962C8B-B14F-4D97-AF65-F5344CB8AC3E}">
        <p14:creationId xmlns:p14="http://schemas.microsoft.com/office/powerpoint/2010/main" val="3930637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41141" y="1598614"/>
            <a:ext cx="5829300" cy="1101725"/>
          </a:xfrm>
        </p:spPr>
        <p:txBody>
          <a:bodyPr/>
          <a:lstStyle>
            <a:lvl1pPr>
              <a:defRPr>
                <a:solidFill>
                  <a:srgbClr val="831328"/>
                </a:solidFill>
                <a:latin typeface="Arial"/>
                <a:cs typeface="Arial"/>
              </a:defRPr>
            </a:lvl1pPr>
          </a:lstStyle>
          <a:p>
            <a:r>
              <a:rPr lang="en-US" dirty="0" smtClean="0"/>
              <a:t>Title slide</a:t>
            </a:r>
            <a:endParaRPr lang="en-US" dirty="0"/>
          </a:p>
        </p:txBody>
      </p:sp>
      <p:sp>
        <p:nvSpPr>
          <p:cNvPr id="3" name="Subtitle 2"/>
          <p:cNvSpPr>
            <a:spLocks noGrp="1"/>
          </p:cNvSpPr>
          <p:nvPr>
            <p:ph type="subTitle" idx="1"/>
          </p:nvPr>
        </p:nvSpPr>
        <p:spPr>
          <a:xfrm>
            <a:off x="1326768"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8273753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933" y="206375"/>
            <a:ext cx="5854167" cy="85725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60934" y="1200151"/>
            <a:ext cx="5854166" cy="3394075"/>
          </a:xfrm>
        </p:spPr>
        <p:txBody>
          <a:bodyPr/>
          <a:lstStyle>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4539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6292" y="3305175"/>
            <a:ext cx="5664743" cy="1161236"/>
          </a:xfrm>
        </p:spPr>
        <p:txBody>
          <a:bodyPr anchor="t">
            <a:noAutofit/>
          </a:bodyPr>
          <a:lstStyle>
            <a:lvl1pPr algn="l">
              <a:defRPr sz="2700" b="1" cap="a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06292" y="2179639"/>
            <a:ext cx="5664742" cy="1125537"/>
          </a:xfrm>
        </p:spPr>
        <p:txBody>
          <a:bodyPr anchor="b"/>
          <a:lstStyle>
            <a:lvl1pPr marL="0" indent="0">
              <a:buNone/>
              <a:defRPr sz="1500">
                <a:solidFill>
                  <a:schemeClr val="tx1">
                    <a:tint val="75000"/>
                  </a:schemeClr>
                </a:solidFill>
                <a:latin typeface="Arial"/>
                <a:cs typeface="Aria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107080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6853" y="206375"/>
            <a:ext cx="5828247" cy="857250"/>
          </a:xfrm>
        </p:spPr>
        <p:txBody>
          <a:bodyPr/>
          <a:lstStyle>
            <a:lvl1pPr>
              <a:defRPr>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6853" y="1200151"/>
            <a:ext cx="2684997" cy="3394075"/>
          </a:xfrm>
        </p:spPr>
        <p:txBody>
          <a:bodyPr/>
          <a:lstStyle>
            <a:lvl1pPr>
              <a:defRPr sz="2100"/>
            </a:lvl1pPr>
            <a:lvl2pPr>
              <a:defRPr sz="1800">
                <a:latin typeface="Arial"/>
                <a:cs typeface="Aria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486150" y="1200151"/>
            <a:ext cx="3028950" cy="3394075"/>
          </a:xfrm>
        </p:spPr>
        <p:txBody>
          <a:bodyPr/>
          <a:lstStyle>
            <a:lvl1pPr>
              <a:defRPr sz="2100"/>
            </a:lvl1pPr>
            <a:lvl2pPr>
              <a:defRPr sz="1800">
                <a:latin typeface="Arial"/>
                <a:cs typeface="Arial"/>
              </a:defRPr>
            </a:lvl2pPr>
            <a:lvl3pPr>
              <a:defRPr sz="1500"/>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80542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06292" y="206375"/>
            <a:ext cx="5808807" cy="85725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454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894" y="204789"/>
            <a:ext cx="1925241" cy="871537"/>
          </a:xfrm>
        </p:spPr>
        <p:txBody>
          <a:bodyPr anchor="b"/>
          <a:lstStyle>
            <a:lvl1pPr algn="l">
              <a:defRPr sz="1500" b="1">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81287" y="204789"/>
            <a:ext cx="3833813" cy="4389437"/>
          </a:xfrm>
        </p:spPr>
        <p:txBody>
          <a:bodyPr/>
          <a:lstStyle>
            <a:lvl1pPr>
              <a:defRPr sz="2400">
                <a:latin typeface="Arial"/>
                <a:cs typeface="Arial"/>
              </a:defRPr>
            </a:lvl1pPr>
            <a:lvl2pPr>
              <a:defRPr sz="2100">
                <a:latin typeface="Arial"/>
                <a:cs typeface="Arial"/>
              </a:defRPr>
            </a:lvl2pPr>
            <a:lvl3pPr>
              <a:defRPr sz="1800">
                <a:latin typeface="Arial"/>
                <a:cs typeface="Arial"/>
              </a:defRPr>
            </a:lvl3pPr>
            <a:lvl4pPr>
              <a:defRPr sz="1500">
                <a:latin typeface="Arial"/>
                <a:cs typeface="Arial"/>
              </a:defRPr>
            </a:lvl4pPr>
            <a:lvl5pPr>
              <a:defRPr sz="1500">
                <a:latin typeface="Arial"/>
                <a:cs typeface="Arial"/>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73894" y="1076325"/>
            <a:ext cx="1925241" cy="3517900"/>
          </a:xfrm>
        </p:spPr>
        <p:txBody>
          <a:bodyPr/>
          <a:lstStyle>
            <a:lvl1pPr marL="0" indent="0">
              <a:buNone/>
              <a:defRPr sz="1050">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Tree>
    <p:extLst>
      <p:ext uri="{BB962C8B-B14F-4D97-AF65-F5344CB8AC3E}">
        <p14:creationId xmlns:p14="http://schemas.microsoft.com/office/powerpoint/2010/main" val="379163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450"/>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344216" y="460375"/>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900"/>
            <a:ext cx="4114800" cy="60325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767966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165AA7-EDD7-460E-B5B4-5C3F173C259F}" type="slidenum">
              <a:rPr lang="en-US" altLang="en-US"/>
              <a:pPr>
                <a:defRPr/>
              </a:pPr>
              <a:t>‹#›</a:t>
            </a:fld>
            <a:endParaRPr lang="en-US" altLang="en-US"/>
          </a:p>
        </p:txBody>
      </p:sp>
    </p:spTree>
    <p:extLst>
      <p:ext uri="{BB962C8B-B14F-4D97-AF65-F5344CB8AC3E}">
        <p14:creationId xmlns:p14="http://schemas.microsoft.com/office/powerpoint/2010/main" val="310314863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PPT-1.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50319"/>
            <a:ext cx="6858000" cy="5142857"/>
          </a:xfrm>
          <a:prstGeom prst="rect">
            <a:avLst/>
          </a:prstGeom>
        </p:spPr>
      </p:pic>
      <p:sp>
        <p:nvSpPr>
          <p:cNvPr id="2" name="Title Placeholder 1"/>
          <p:cNvSpPr>
            <a:spLocks noGrp="1"/>
          </p:cNvSpPr>
          <p:nvPr>
            <p:ph type="title"/>
          </p:nvPr>
        </p:nvSpPr>
        <p:spPr>
          <a:xfrm>
            <a:off x="660934" y="206375"/>
            <a:ext cx="5854166"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60933" y="1200151"/>
            <a:ext cx="5854167"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7966500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5" r:id="rId5"/>
    <p:sldLayoutId id="2147483667" r:id="rId6"/>
    <p:sldLayoutId id="2147483668" r:id="rId7"/>
    <p:sldLayoutId id="2147483669" r:id="rId8"/>
  </p:sldLayoutIdLst>
  <p:txStyles>
    <p:titleStyle>
      <a:lvl1pPr algn="ctr" defTabSz="342900" rtl="0" eaLnBrk="1" latinLnBrk="0" hangingPunct="1">
        <a:spcBef>
          <a:spcPct val="0"/>
        </a:spcBef>
        <a:buNone/>
        <a:defRPr sz="3300" b="0" i="0" u="none" kern="1200">
          <a:solidFill>
            <a:srgbClr val="831328"/>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2400" kern="1200">
          <a:solidFill>
            <a:srgbClr val="8BC9B5"/>
          </a:solidFill>
          <a:latin typeface="Arial"/>
          <a:ea typeface="+mn-ea"/>
          <a:cs typeface="Arial"/>
        </a:defRPr>
      </a:lvl1pPr>
      <a:lvl2pPr marL="557213" indent="-214313" algn="l" defTabSz="342900" rtl="0" eaLnBrk="1" latinLnBrk="0" hangingPunct="1">
        <a:spcBef>
          <a:spcPct val="20000"/>
        </a:spcBef>
        <a:buFont typeface="Arial"/>
        <a:buChar char="–"/>
        <a:defRPr sz="21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8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13.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2.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23.xml"/><Relationship Id="rId7" Type="http://schemas.openxmlformats.org/officeDocument/2006/relationships/hyperlink" Target="https://www.google.com/url?sa=i&amp;rct=j&amp;q=&amp;esrc=s&amp;frm=1&amp;source=images&amp;cd=&amp;cad=rja&amp;docid=eesACQ74CLJ-qM&amp;tbnid=_whhkcv7e0svKM:&amp;ved=0CAUQjRw&amp;url=https://www.umms.med.umich.edu/facultysearch/facultyPage.do?facUniqname%3Dter&amp;ei=yG2_UbPOJMjHrgGkhIGYDQ&amp;bvm=bv.47883778,d.aWM&amp;psig=AFQjCNEo18wz3qoqp6lLm1H769y-LfkDqA&amp;ust=1371586306673860" TargetMode="Externa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4.png"/><Relationship Id="rId5" Type="http://schemas.openxmlformats.org/officeDocument/2006/relationships/notesSlide" Target="../notesSlides/notesSlide12.xml"/><Relationship Id="rId10" Type="http://schemas.openxmlformats.org/officeDocument/2006/relationships/image" Target="../media/image16.jpeg"/><Relationship Id="rId4" Type="http://schemas.openxmlformats.org/officeDocument/2006/relationships/slideLayout" Target="../slideLayouts/slideLayout2.xml"/><Relationship Id="rId9" Type="http://schemas.openxmlformats.org/officeDocument/2006/relationships/hyperlink" Target="https://www.google.com/url?sa=i&amp;rct=j&amp;q=&amp;esrc=s&amp;frm=1&amp;source=images&amp;cd=&amp;cad=rja&amp;docid=eaCfnge1pHpE8M&amp;tbnid=bDdvlyYzW_1_bM:&amp;ved=0CAUQjRw&amp;url=https://www.umms.med.umich.edu/pibsfacsearch/facultyPage.do?facUniqname%3Dberridge&amp;ei=lW2_UZHkEcTRrQG32YGICw&amp;bvm=bv.47883778,d.aWM&amp;psig=AFQjCNEo18wz3qoqp6lLm1H769y-LfkDqA&amp;ust=137158630667386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19.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image" Target="../media/image12.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20.tiff"/><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12.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1.tiff"/><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22.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41.xml"/><Relationship Id="rId7" Type="http://schemas.openxmlformats.org/officeDocument/2006/relationships/image" Target="../media/image24.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3.png"/><Relationship Id="rId5" Type="http://schemas.openxmlformats.org/officeDocument/2006/relationships/notesSlide" Target="../notesSlides/notesSlide19.xml"/><Relationship Id="rId10" Type="http://schemas.openxmlformats.org/officeDocument/2006/relationships/image" Target="../media/image27.jpeg"/><Relationship Id="rId4" Type="http://schemas.openxmlformats.org/officeDocument/2006/relationships/slideLayout" Target="../slideLayouts/slideLayout2.xml"/><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28.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29.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30.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jp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3456" y="507401"/>
            <a:ext cx="5641644" cy="3058979"/>
          </a:xfrm>
        </p:spPr>
        <p:txBody>
          <a:bodyPr>
            <a:normAutofit/>
          </a:bodyPr>
          <a:lstStyle/>
          <a:p>
            <a:r>
              <a:rPr lang="en-US" b="1" dirty="0" smtClean="0">
                <a:solidFill>
                  <a:srgbClr val="A91D36"/>
                </a:solidFill>
                <a:latin typeface="Arial" charset="0"/>
                <a:ea typeface="Arial" charset="0"/>
                <a:cs typeface="Arial" charset="0"/>
              </a:rPr>
              <a:t>Drugs, Brain and Behavior</a:t>
            </a:r>
            <a:endParaRPr lang="en-US" b="1" dirty="0">
              <a:solidFill>
                <a:srgbClr val="A91D36"/>
              </a:solidFill>
              <a:latin typeface="Arial" charset="0"/>
              <a:ea typeface="Arial" charset="0"/>
              <a:cs typeface="Arial" charset="0"/>
            </a:endParaRPr>
          </a:p>
        </p:txBody>
      </p:sp>
      <p:sp>
        <p:nvSpPr>
          <p:cNvPr id="6" name="Content Placeholder 2"/>
          <p:cNvSpPr>
            <a:spLocks noGrp="1"/>
          </p:cNvSpPr>
          <p:nvPr>
            <p:ph idx="1"/>
          </p:nvPr>
        </p:nvSpPr>
        <p:spPr>
          <a:xfrm>
            <a:off x="873457" y="2505323"/>
            <a:ext cx="5641643" cy="1600148"/>
          </a:xfrm>
        </p:spPr>
        <p:txBody>
          <a:bodyPr>
            <a:normAutofit fontScale="62500" lnSpcReduction="20000"/>
          </a:bodyPr>
          <a:lstStyle/>
          <a:p>
            <a:pPr marL="0" indent="0" algn="ctr">
              <a:buNone/>
            </a:pPr>
            <a:r>
              <a:rPr lang="en-US" sz="3600" b="1" i="1" dirty="0" smtClean="0">
                <a:solidFill>
                  <a:schemeClr val="tx1"/>
                </a:solidFill>
                <a:latin typeface="Calibri" charset="0"/>
                <a:ea typeface="Calibri" charset="0"/>
                <a:cs typeface="Calibri" charset="0"/>
              </a:rPr>
              <a:t>The Neuroscience of Addiction</a:t>
            </a:r>
          </a:p>
          <a:p>
            <a:pPr marL="0" indent="0" algn="ctr">
              <a:buNone/>
            </a:pPr>
            <a:endParaRPr lang="en-US" i="1" dirty="0" smtClean="0">
              <a:latin typeface="Calibri" charset="0"/>
              <a:ea typeface="Calibri" charset="0"/>
              <a:cs typeface="Calibri" charset="0"/>
            </a:endParaRPr>
          </a:p>
          <a:p>
            <a:pPr marL="0" indent="0" algn="ctr">
              <a:buNone/>
            </a:pPr>
            <a:r>
              <a:rPr lang="en-US" b="1" dirty="0" smtClean="0">
                <a:solidFill>
                  <a:schemeClr val="tx1"/>
                </a:solidFill>
                <a:latin typeface="Calibri" charset="0"/>
                <a:ea typeface="Calibri" charset="0"/>
                <a:cs typeface="Calibri" charset="0"/>
              </a:rPr>
              <a:t>Stephen Boehm, PhD</a:t>
            </a:r>
          </a:p>
          <a:p>
            <a:pPr marL="0" indent="0" algn="ctr">
              <a:buNone/>
            </a:pPr>
            <a:r>
              <a:rPr lang="en-US" dirty="0" smtClean="0">
                <a:solidFill>
                  <a:schemeClr val="tx1"/>
                </a:solidFill>
                <a:latin typeface="Calibri" charset="0"/>
                <a:ea typeface="Calibri" charset="0"/>
                <a:cs typeface="Calibri" charset="0"/>
              </a:rPr>
              <a:t>Professor of Psychology</a:t>
            </a:r>
          </a:p>
          <a:p>
            <a:pPr marL="0" indent="0" algn="ctr">
              <a:buNone/>
            </a:pPr>
            <a:r>
              <a:rPr lang="en-US" dirty="0" smtClean="0">
                <a:solidFill>
                  <a:schemeClr val="tx1"/>
                </a:solidFill>
                <a:latin typeface="Calibri" charset="0"/>
                <a:ea typeface="Calibri" charset="0"/>
                <a:cs typeface="Calibri" charset="0"/>
              </a:rPr>
              <a:t>Director, Undergraduate Neuroscience Program</a:t>
            </a:r>
          </a:p>
          <a:p>
            <a:pPr marL="0" indent="0" algn="ctr">
              <a:buNone/>
            </a:pPr>
            <a:r>
              <a:rPr lang="en-US" dirty="0" smtClean="0">
                <a:solidFill>
                  <a:schemeClr val="tx1"/>
                </a:solidFill>
                <a:latin typeface="Calibri" charset="0"/>
                <a:ea typeface="Calibri" charset="0"/>
                <a:cs typeface="Calibri" charset="0"/>
              </a:rPr>
              <a:t>IUPUI School of Science</a:t>
            </a:r>
            <a:endParaRPr lang="en-US" dirty="0">
              <a:solidFill>
                <a:schemeClr val="tx1"/>
              </a:solidFill>
              <a:latin typeface="Calibri" charset="0"/>
              <a:ea typeface="Calibri" charset="0"/>
              <a:cs typeface="Calibri" charset="0"/>
            </a:endParaRPr>
          </a:p>
        </p:txBody>
      </p:sp>
    </p:spTree>
    <p:extLst>
      <p:ext uri="{BB962C8B-B14F-4D97-AF65-F5344CB8AC3E}">
        <p14:creationId xmlns:p14="http://schemas.microsoft.com/office/powerpoint/2010/main" val="14674594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custDataLst>
              <p:tags r:id="rId2"/>
            </p:custDataLst>
          </p:nvPr>
        </p:nvSpPr>
        <p:spPr>
          <a:xfrm>
            <a:off x="606056" y="148829"/>
            <a:ext cx="6063826" cy="857250"/>
          </a:xfrm>
        </p:spPr>
        <p:txBody>
          <a:bodyPr>
            <a:normAutofit/>
          </a:bodyPr>
          <a:lstStyle/>
          <a:p>
            <a:pPr eaLnBrk="1" hangingPunct="1"/>
            <a:r>
              <a:rPr lang="en-US" altLang="en-US" sz="3200" b="1" dirty="0" smtClean="0">
                <a:solidFill>
                  <a:srgbClr val="A91D36"/>
                </a:solidFill>
                <a:ea typeface="ＭＳ Ｐゴシック" panose="020B0600070205080204" pitchFamily="34" charset="-128"/>
              </a:rPr>
              <a:t>Explaining Substance Use</a:t>
            </a:r>
          </a:p>
        </p:txBody>
      </p:sp>
      <p:sp>
        <p:nvSpPr>
          <p:cNvPr id="14339" name="Rectangle 3"/>
          <p:cNvSpPr>
            <a:spLocks noGrp="1" noChangeArrowheads="1"/>
          </p:cNvSpPr>
          <p:nvPr>
            <p:ph idx="1"/>
            <p:custDataLst>
              <p:tags r:id="rId3"/>
            </p:custDataLst>
          </p:nvPr>
        </p:nvSpPr>
        <p:spPr>
          <a:xfrm>
            <a:off x="751230" y="1059656"/>
            <a:ext cx="5773478" cy="3193367"/>
          </a:xfrm>
        </p:spPr>
        <p:txBody>
          <a:bodyPr>
            <a:normAutofit fontScale="85000" lnSpcReduction="10000"/>
          </a:bodyPr>
          <a:lstStyle/>
          <a:p>
            <a:r>
              <a:rPr lang="en-US" altLang="en-US" sz="1600" dirty="0" smtClean="0">
                <a:solidFill>
                  <a:schemeClr val="tx1"/>
                </a:solidFill>
                <a:ea typeface="ＭＳ Ｐゴシック" panose="020B0600070205080204" pitchFamily="34" charset="-128"/>
              </a:rPr>
              <a:t>A drug user may initially </a:t>
            </a:r>
            <a:r>
              <a:rPr lang="en-US" altLang="en-US" sz="1600" i="1" dirty="0" smtClean="0">
                <a:solidFill>
                  <a:srgbClr val="0070C0"/>
                </a:solidFill>
                <a:ea typeface="ＭＳ Ｐゴシック" panose="020B0600070205080204" pitchFamily="34" charset="-128"/>
              </a:rPr>
              <a:t>like</a:t>
            </a:r>
            <a:r>
              <a:rPr lang="en-US" altLang="en-US" sz="1600" dirty="0" smtClean="0">
                <a:solidFill>
                  <a:schemeClr val="tx1"/>
                </a:solidFill>
                <a:ea typeface="ＭＳ Ｐゴシック" panose="020B0600070205080204" pitchFamily="34" charset="-128"/>
              </a:rPr>
              <a:t> the drug effects</a:t>
            </a:r>
          </a:p>
          <a:p>
            <a:endParaRPr lang="en-US" altLang="en-US" sz="1600" dirty="0" smtClean="0">
              <a:solidFill>
                <a:schemeClr val="tx1"/>
              </a:solidFill>
              <a:ea typeface="ＭＳ Ｐゴシック" panose="020B0600070205080204" pitchFamily="34" charset="-128"/>
            </a:endParaRPr>
          </a:p>
          <a:p>
            <a:r>
              <a:rPr lang="en-US" altLang="en-US" sz="1600" dirty="0" smtClean="0">
                <a:solidFill>
                  <a:schemeClr val="tx1"/>
                </a:solidFill>
                <a:ea typeface="ＭＳ Ｐゴシック" panose="020B0600070205080204" pitchFamily="34" charset="-128"/>
              </a:rPr>
              <a:t>However, after repeated use, drug </a:t>
            </a:r>
            <a:r>
              <a:rPr lang="en-US" altLang="en-US" sz="1600" i="1" dirty="0" smtClean="0">
                <a:solidFill>
                  <a:srgbClr val="0070C0"/>
                </a:solidFill>
                <a:ea typeface="ＭＳ Ｐゴシック" panose="020B0600070205080204" pitchFamily="34" charset="-128"/>
              </a:rPr>
              <a:t>tolerance</a:t>
            </a:r>
            <a:r>
              <a:rPr lang="en-US" altLang="en-US" sz="1600" dirty="0" smtClean="0">
                <a:solidFill>
                  <a:schemeClr val="tx1"/>
                </a:solidFill>
                <a:ea typeface="ＭＳ Ｐゴシック" panose="020B0600070205080204" pitchFamily="34" charset="-128"/>
              </a:rPr>
              <a:t>, as well as psychological and/or </a:t>
            </a:r>
            <a:r>
              <a:rPr lang="en-US" altLang="en-US" sz="1600" dirty="0">
                <a:solidFill>
                  <a:schemeClr val="tx1"/>
                </a:solidFill>
                <a:ea typeface="ＭＳ Ｐゴシック" panose="020B0600070205080204" pitchFamily="34" charset="-128"/>
              </a:rPr>
              <a:t>physiological withdrawal </a:t>
            </a:r>
            <a:r>
              <a:rPr lang="en-US" altLang="en-US" sz="1600" dirty="0" smtClean="0">
                <a:solidFill>
                  <a:schemeClr val="tx1"/>
                </a:solidFill>
                <a:ea typeface="ＭＳ Ｐゴシック" panose="020B0600070205080204" pitchFamily="34" charset="-128"/>
              </a:rPr>
              <a:t>symptoms, may develop (</a:t>
            </a:r>
            <a:r>
              <a:rPr lang="en-US" altLang="en-US" sz="1600" i="1" dirty="0" smtClean="0">
                <a:solidFill>
                  <a:srgbClr val="0070C0"/>
                </a:solidFill>
                <a:ea typeface="ＭＳ Ｐゴシック" panose="020B0600070205080204" pitchFamily="34" charset="-128"/>
              </a:rPr>
              <a:t>dependence</a:t>
            </a:r>
            <a:r>
              <a:rPr lang="en-US" altLang="en-US" sz="1600" dirty="0" smtClean="0">
                <a:solidFill>
                  <a:schemeClr val="tx1"/>
                </a:solidFill>
                <a:ea typeface="ＭＳ Ｐゴシック" panose="020B0600070205080204" pitchFamily="34" charset="-128"/>
              </a:rPr>
              <a:t>)</a:t>
            </a:r>
          </a:p>
          <a:p>
            <a:endParaRPr lang="en-US" altLang="en-US" sz="1600" b="1" dirty="0">
              <a:solidFill>
                <a:schemeClr val="tx1"/>
              </a:solidFill>
              <a:ea typeface="ＭＳ Ｐゴシック" panose="020B0600070205080204" pitchFamily="34" charset="-128"/>
            </a:endParaRPr>
          </a:p>
          <a:p>
            <a:r>
              <a:rPr lang="en-US" altLang="en-US" sz="1600" dirty="0" smtClean="0">
                <a:solidFill>
                  <a:schemeClr val="tx1"/>
                </a:solidFill>
                <a:ea typeface="ＭＳ Ｐゴシック" panose="020B0600070205080204" pitchFamily="34" charset="-128"/>
              </a:rPr>
              <a:t>At this point the drug user may </a:t>
            </a:r>
            <a:r>
              <a:rPr lang="en-US" altLang="en-US" sz="1600" i="1" dirty="0" smtClean="0">
                <a:solidFill>
                  <a:srgbClr val="0070C0"/>
                </a:solidFill>
                <a:ea typeface="ＭＳ Ｐゴシック" panose="020B0600070205080204" pitchFamily="34" charset="-128"/>
              </a:rPr>
              <a:t>want</a:t>
            </a:r>
            <a:r>
              <a:rPr lang="en-US" altLang="en-US" sz="1600" dirty="0" smtClean="0">
                <a:solidFill>
                  <a:schemeClr val="tx1"/>
                </a:solidFill>
                <a:ea typeface="ＭＳ Ｐゴシック" panose="020B0600070205080204" pitchFamily="34" charset="-128"/>
              </a:rPr>
              <a:t> the drug even though he/she no longer likes it, resulting in </a:t>
            </a:r>
            <a:r>
              <a:rPr lang="en-US" altLang="en-US" sz="1600" i="1" dirty="0" smtClean="0">
                <a:solidFill>
                  <a:srgbClr val="0070C0"/>
                </a:solidFill>
                <a:ea typeface="ＭＳ Ｐゴシック" panose="020B0600070205080204" pitchFamily="34" charset="-128"/>
              </a:rPr>
              <a:t>compulsive</a:t>
            </a:r>
            <a:r>
              <a:rPr lang="en-US" altLang="en-US" sz="1600" dirty="0" smtClean="0">
                <a:solidFill>
                  <a:schemeClr val="tx1"/>
                </a:solidFill>
                <a:ea typeface="ＭＳ Ｐゴシック" panose="020B0600070205080204" pitchFamily="34" charset="-128"/>
              </a:rPr>
              <a:t> drug use</a:t>
            </a:r>
            <a:endParaRPr lang="en-US" altLang="en-US" sz="1200" dirty="0">
              <a:solidFill>
                <a:schemeClr val="tx1"/>
              </a:solidFill>
              <a:ea typeface="ＭＳ Ｐゴシック" panose="020B0600070205080204" pitchFamily="34" charset="-128"/>
            </a:endParaRPr>
          </a:p>
          <a:p>
            <a:pPr marL="0" indent="0">
              <a:buNone/>
            </a:pPr>
            <a:r>
              <a:rPr lang="en-US" altLang="en-US" sz="1600" b="1" dirty="0">
                <a:solidFill>
                  <a:schemeClr val="tx1"/>
                </a:solidFill>
                <a:ea typeface="ＭＳ Ｐゴシック" panose="020B0600070205080204" pitchFamily="34" charset="-128"/>
              </a:rPr>
              <a:t>	</a:t>
            </a:r>
            <a:endParaRPr lang="en-US" altLang="en-US" sz="1600" b="1" dirty="0" smtClean="0">
              <a:solidFill>
                <a:schemeClr val="tx1"/>
              </a:solidFill>
              <a:ea typeface="ＭＳ Ｐゴシック" panose="020B0600070205080204" pitchFamily="34" charset="-128"/>
            </a:endParaRPr>
          </a:p>
          <a:p>
            <a:r>
              <a:rPr lang="en-US" altLang="en-US" sz="1600" dirty="0" smtClean="0">
                <a:solidFill>
                  <a:schemeClr val="tx1"/>
                </a:solidFill>
                <a:ea typeface="ＭＳ Ｐゴシック" panose="020B0600070205080204" pitchFamily="34" charset="-128"/>
              </a:rPr>
              <a:t>Although a drug user may </a:t>
            </a:r>
            <a:r>
              <a:rPr lang="en-US" altLang="en-US" sz="1600" dirty="0">
                <a:solidFill>
                  <a:schemeClr val="tx1"/>
                </a:solidFill>
                <a:ea typeface="ＭＳ Ｐゴシック" panose="020B0600070205080204" pitchFamily="34" charset="-128"/>
              </a:rPr>
              <a:t>abstain from </a:t>
            </a:r>
            <a:r>
              <a:rPr lang="en-US" altLang="en-US" sz="1600" dirty="0" smtClean="0">
                <a:solidFill>
                  <a:schemeClr val="tx1"/>
                </a:solidFill>
                <a:ea typeface="ＭＳ Ｐゴシック" panose="020B0600070205080204" pitchFamily="34" charset="-128"/>
              </a:rPr>
              <a:t>drug use for months…long after withdrawal </a:t>
            </a:r>
            <a:r>
              <a:rPr lang="en-US" altLang="en-US" sz="1600" dirty="0">
                <a:solidFill>
                  <a:schemeClr val="tx1"/>
                </a:solidFill>
                <a:ea typeface="ＭＳ Ｐゴシック" panose="020B0600070205080204" pitchFamily="34" charset="-128"/>
              </a:rPr>
              <a:t>symptoms have </a:t>
            </a:r>
            <a:r>
              <a:rPr lang="en-US" altLang="en-US" sz="1600" dirty="0" smtClean="0">
                <a:solidFill>
                  <a:schemeClr val="tx1"/>
                </a:solidFill>
                <a:ea typeface="ＭＳ Ｐゴシック" panose="020B0600070205080204" pitchFamily="34" charset="-128"/>
              </a:rPr>
              <a:t>abated…he/she can still </a:t>
            </a:r>
            <a:r>
              <a:rPr lang="en-US" altLang="en-US" sz="1600" i="1" dirty="0" smtClean="0">
                <a:solidFill>
                  <a:srgbClr val="0070C0"/>
                </a:solidFill>
                <a:ea typeface="ＭＳ Ｐゴシック" panose="020B0600070205080204" pitchFamily="34" charset="-128"/>
              </a:rPr>
              <a:t>relapse</a:t>
            </a:r>
          </a:p>
          <a:p>
            <a:endParaRPr lang="en-US" altLang="en-US" sz="1600" dirty="0">
              <a:solidFill>
                <a:schemeClr val="tx1"/>
              </a:solidFill>
              <a:ea typeface="ＭＳ Ｐゴシック" panose="020B0600070205080204" pitchFamily="34" charset="-128"/>
            </a:endParaRPr>
          </a:p>
          <a:p>
            <a:r>
              <a:rPr lang="en-US" altLang="en-US" sz="1600" dirty="0" smtClean="0">
                <a:solidFill>
                  <a:schemeClr val="tx1"/>
                </a:solidFill>
                <a:ea typeface="ＭＳ Ｐゴシック" panose="020B0600070205080204" pitchFamily="34" charset="-128"/>
              </a:rPr>
              <a:t>The field of </a:t>
            </a:r>
            <a:r>
              <a:rPr lang="en-US" altLang="en-US" sz="1600" b="1" dirty="0" smtClean="0">
                <a:solidFill>
                  <a:schemeClr val="tx1"/>
                </a:solidFill>
                <a:ea typeface="ＭＳ Ｐゴシック" panose="020B0600070205080204" pitchFamily="34" charset="-128"/>
              </a:rPr>
              <a:t>Addiction Neuroscience</a:t>
            </a:r>
            <a:r>
              <a:rPr lang="en-US" altLang="en-US" sz="1600" dirty="0" smtClean="0">
                <a:solidFill>
                  <a:schemeClr val="tx1"/>
                </a:solidFill>
                <a:ea typeface="ＭＳ Ｐゴシック" panose="020B0600070205080204" pitchFamily="34" charset="-128"/>
              </a:rPr>
              <a:t> seeks to explain the neurobiological basis of each of these phenomena</a:t>
            </a:r>
          </a:p>
        </p:txBody>
      </p:sp>
    </p:spTree>
    <p:custDataLst>
      <p:tags r:id="rId1"/>
    </p:custDataLst>
    <p:extLst>
      <p:ext uri="{BB962C8B-B14F-4D97-AF65-F5344CB8AC3E}">
        <p14:creationId xmlns:p14="http://schemas.microsoft.com/office/powerpoint/2010/main" val="673555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custDataLst>
              <p:tags r:id="rId2"/>
            </p:custDataLst>
          </p:nvPr>
        </p:nvSpPr>
        <p:spPr>
          <a:xfrm>
            <a:off x="753225" y="205301"/>
            <a:ext cx="5930309" cy="857250"/>
          </a:xfrm>
        </p:spPr>
        <p:txBody>
          <a:bodyPr>
            <a:normAutofit fontScale="90000"/>
          </a:bodyPr>
          <a:lstStyle/>
          <a:p>
            <a:r>
              <a:rPr lang="en-US" altLang="en-US" sz="3000" b="1" dirty="0" smtClean="0">
                <a:solidFill>
                  <a:srgbClr val="A91D36"/>
                </a:solidFill>
                <a:ea typeface="ＭＳ Ｐゴシック" panose="020B0600070205080204" pitchFamily="34" charset="-128"/>
              </a:rPr>
              <a:t>Major Theories Driving </a:t>
            </a:r>
            <a:br>
              <a:rPr lang="en-US" altLang="en-US" sz="3000" b="1" dirty="0" smtClean="0">
                <a:solidFill>
                  <a:srgbClr val="A91D36"/>
                </a:solidFill>
                <a:ea typeface="ＭＳ Ｐゴシック" panose="020B0600070205080204" pitchFamily="34" charset="-128"/>
              </a:rPr>
            </a:br>
            <a:r>
              <a:rPr lang="en-US" altLang="en-US" sz="3000" b="1" dirty="0" smtClean="0">
                <a:solidFill>
                  <a:srgbClr val="A91D36"/>
                </a:solidFill>
                <a:ea typeface="ＭＳ Ｐゴシック" panose="020B0600070205080204" pitchFamily="34" charset="-128"/>
              </a:rPr>
              <a:t>Addiction Neuroscience Research</a:t>
            </a:r>
            <a:endParaRPr lang="en-US" altLang="en-US" sz="3000" b="1" dirty="0">
              <a:solidFill>
                <a:srgbClr val="A91D36"/>
              </a:solidFill>
              <a:ea typeface="ＭＳ Ｐゴシック" panose="020B0600070205080204" pitchFamily="34" charset="-128"/>
            </a:endParaRPr>
          </a:p>
        </p:txBody>
      </p:sp>
      <p:sp>
        <p:nvSpPr>
          <p:cNvPr id="16387" name="Content Placeholder 4"/>
          <p:cNvSpPr>
            <a:spLocks noGrp="1"/>
          </p:cNvSpPr>
          <p:nvPr>
            <p:ph idx="1"/>
            <p:custDataLst>
              <p:tags r:id="rId3"/>
            </p:custDataLst>
          </p:nvPr>
        </p:nvSpPr>
        <p:spPr>
          <a:xfrm>
            <a:off x="677468" y="1298094"/>
            <a:ext cx="6081824" cy="3394472"/>
          </a:xfrm>
        </p:spPr>
        <p:txBody>
          <a:bodyPr>
            <a:normAutofit/>
          </a:bodyPr>
          <a:lstStyle/>
          <a:p>
            <a:r>
              <a:rPr lang="en-US" altLang="en-US" sz="1800" b="1" dirty="0" smtClean="0">
                <a:solidFill>
                  <a:schemeClr val="tx1"/>
                </a:solidFill>
                <a:ea typeface="ＭＳ Ｐゴシック" panose="020B0600070205080204" pitchFamily="34" charset="-128"/>
              </a:rPr>
              <a:t>Wanting-and-Liking Theory</a:t>
            </a:r>
          </a:p>
          <a:p>
            <a:pPr lvl="1"/>
            <a:r>
              <a:rPr lang="en-US" altLang="en-US" sz="1400" dirty="0" smtClean="0">
                <a:ea typeface="ＭＳ Ｐゴシック" panose="020B0600070205080204" pitchFamily="34" charset="-128"/>
              </a:rPr>
              <a:t>Robinson and </a:t>
            </a:r>
            <a:r>
              <a:rPr lang="en-US" altLang="en-US" sz="1400" dirty="0" err="1" smtClean="0">
                <a:ea typeface="ＭＳ Ｐゴシック" panose="020B0600070205080204" pitchFamily="34" charset="-128"/>
              </a:rPr>
              <a:t>Berridge</a:t>
            </a:r>
            <a:r>
              <a:rPr lang="en-US" altLang="en-US" sz="1400" dirty="0" smtClean="0">
                <a:ea typeface="ＭＳ Ｐゴシック" panose="020B0600070205080204" pitchFamily="34" charset="-128"/>
              </a:rPr>
              <a:t>, 2008</a:t>
            </a:r>
            <a:endParaRPr lang="en-US" altLang="en-US" sz="1400" dirty="0" smtClean="0">
              <a:solidFill>
                <a:schemeClr val="tx1"/>
              </a:solidFill>
              <a:ea typeface="ＭＳ Ｐゴシック" panose="020B0600070205080204" pitchFamily="34" charset="-128"/>
            </a:endParaRPr>
          </a:p>
          <a:p>
            <a:endParaRPr lang="en-US" altLang="en-US" sz="1800" dirty="0" smtClean="0">
              <a:solidFill>
                <a:schemeClr val="tx1"/>
              </a:solidFill>
              <a:ea typeface="ＭＳ Ｐゴシック" panose="020B0600070205080204" pitchFamily="34" charset="-128"/>
            </a:endParaRPr>
          </a:p>
          <a:p>
            <a:endParaRPr lang="en-US" altLang="en-US" sz="1800" dirty="0" smtClean="0">
              <a:solidFill>
                <a:schemeClr val="tx1"/>
              </a:solidFill>
              <a:ea typeface="ＭＳ Ｐゴシック" panose="020B0600070205080204" pitchFamily="34" charset="-128"/>
            </a:endParaRPr>
          </a:p>
          <a:p>
            <a:pPr marL="0" indent="0">
              <a:buNone/>
            </a:pPr>
            <a:endParaRPr lang="en-US" altLang="en-US" sz="1800" dirty="0">
              <a:solidFill>
                <a:schemeClr val="tx1"/>
              </a:solidFill>
              <a:ea typeface="ＭＳ Ｐゴシック" panose="020B0600070205080204" pitchFamily="34" charset="-128"/>
            </a:endParaRPr>
          </a:p>
          <a:p>
            <a:r>
              <a:rPr lang="en-US" altLang="en-US" sz="1800" b="1" dirty="0" smtClean="0">
                <a:solidFill>
                  <a:schemeClr val="tx1"/>
                </a:solidFill>
                <a:ea typeface="ＭＳ Ｐゴシック" panose="020B0600070205080204" pitchFamily="34" charset="-128"/>
              </a:rPr>
              <a:t>Hedonic Homeostatic Dysregulation</a:t>
            </a:r>
          </a:p>
          <a:p>
            <a:pPr lvl="1"/>
            <a:r>
              <a:rPr lang="en-US" altLang="en-US" sz="1400" dirty="0" err="1" smtClean="0">
                <a:ea typeface="ＭＳ Ｐゴシック" panose="020B0600070205080204" pitchFamily="34" charset="-128"/>
              </a:rPr>
              <a:t>Koob</a:t>
            </a:r>
            <a:r>
              <a:rPr lang="en-US" altLang="en-US" sz="1400" dirty="0" smtClean="0">
                <a:ea typeface="ＭＳ Ｐゴシック" panose="020B0600070205080204" pitchFamily="34" charset="-128"/>
              </a:rPr>
              <a:t> and Le </a:t>
            </a:r>
            <a:r>
              <a:rPr lang="en-US" altLang="en-US" sz="1400" dirty="0" err="1" smtClean="0">
                <a:ea typeface="ＭＳ Ｐゴシック" panose="020B0600070205080204" pitchFamily="34" charset="-128"/>
              </a:rPr>
              <a:t>Moal</a:t>
            </a:r>
            <a:r>
              <a:rPr lang="en-US" altLang="en-US" sz="1400" dirty="0" smtClean="0">
                <a:ea typeface="ＭＳ Ｐゴシック" panose="020B0600070205080204" pitchFamily="34" charset="-128"/>
              </a:rPr>
              <a:t>, 1997</a:t>
            </a:r>
            <a:endParaRPr lang="en-US" altLang="en-US" sz="1400" dirty="0">
              <a:solidFill>
                <a:schemeClr val="tx1"/>
              </a:solidFill>
              <a:ea typeface="ＭＳ Ｐゴシック" panose="020B0600070205080204" pitchFamily="34" charset="-128"/>
            </a:endParaRPr>
          </a:p>
        </p:txBody>
      </p:sp>
      <p:pic>
        <p:nvPicPr>
          <p:cNvPr id="2" name="Picture 1"/>
          <p:cNvPicPr>
            <a:picLocks noChangeAspect="1"/>
          </p:cNvPicPr>
          <p:nvPr/>
        </p:nvPicPr>
        <p:blipFill>
          <a:blip r:embed="rId6"/>
          <a:stretch>
            <a:fillRect/>
          </a:stretch>
        </p:blipFill>
        <p:spPr>
          <a:xfrm>
            <a:off x="5625484" y="2995330"/>
            <a:ext cx="985151" cy="1477726"/>
          </a:xfrm>
          <a:prstGeom prst="rect">
            <a:avLst/>
          </a:prstGeom>
        </p:spPr>
      </p:pic>
      <p:pic>
        <p:nvPicPr>
          <p:cNvPr id="3" name="Picture 2"/>
          <p:cNvPicPr>
            <a:picLocks noChangeAspect="1"/>
          </p:cNvPicPr>
          <p:nvPr/>
        </p:nvPicPr>
        <p:blipFill>
          <a:blip r:embed="rId7"/>
          <a:stretch>
            <a:fillRect/>
          </a:stretch>
        </p:blipFill>
        <p:spPr>
          <a:xfrm>
            <a:off x="4312244" y="1413722"/>
            <a:ext cx="2298391" cy="1018120"/>
          </a:xfrm>
          <a:prstGeom prst="rect">
            <a:avLst/>
          </a:prstGeom>
        </p:spPr>
      </p:pic>
    </p:spTree>
    <p:custDataLst>
      <p:tags r:id="rId1"/>
    </p:custDataLst>
    <p:extLst>
      <p:ext uri="{BB962C8B-B14F-4D97-AF65-F5344CB8AC3E}">
        <p14:creationId xmlns:p14="http://schemas.microsoft.com/office/powerpoint/2010/main" val="3253709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2"/>
            </p:custDataLst>
          </p:nvPr>
        </p:nvSpPr>
        <p:spPr>
          <a:xfrm>
            <a:off x="134541" y="95251"/>
            <a:ext cx="6481763" cy="802481"/>
          </a:xfrm>
        </p:spPr>
        <p:txBody>
          <a:bodyPr/>
          <a:lstStyle/>
          <a:p>
            <a:pPr eaLnBrk="1" hangingPunct="1"/>
            <a:r>
              <a:rPr lang="en-US" altLang="en-US" sz="2400" b="1" dirty="0">
                <a:solidFill>
                  <a:srgbClr val="A91D36"/>
                </a:solidFill>
                <a:ea typeface="ＭＳ Ｐゴシック" panose="020B0600070205080204" pitchFamily="34" charset="-128"/>
              </a:rPr>
              <a:t>Wanting-and-Liking Theory</a:t>
            </a:r>
          </a:p>
        </p:txBody>
      </p:sp>
      <p:sp>
        <p:nvSpPr>
          <p:cNvPr id="16387" name="Rectangle 3"/>
          <p:cNvSpPr>
            <a:spLocks noGrp="1" noChangeArrowheads="1"/>
          </p:cNvSpPr>
          <p:nvPr>
            <p:ph idx="1"/>
            <p:custDataLst>
              <p:tags r:id="rId3"/>
            </p:custDataLst>
          </p:nvPr>
        </p:nvSpPr>
        <p:spPr>
          <a:xfrm>
            <a:off x="627321" y="872415"/>
            <a:ext cx="3645204" cy="3795278"/>
          </a:xfrm>
        </p:spPr>
        <p:txBody>
          <a:bodyPr>
            <a:normAutofit fontScale="92500" lnSpcReduction="10000"/>
          </a:bodyPr>
          <a:lstStyle/>
          <a:p>
            <a:pPr eaLnBrk="1" hangingPunct="1">
              <a:buFontTx/>
              <a:buNone/>
              <a:defRPr/>
            </a:pPr>
            <a:r>
              <a:rPr lang="en-US" sz="1800" b="1" dirty="0">
                <a:solidFill>
                  <a:schemeClr val="tx1"/>
                </a:solidFill>
                <a:ea typeface="ＭＳ Ｐゴシック" pitchFamily="34" charset="-128"/>
              </a:rPr>
              <a:t>Incentive-Sensitization Theory</a:t>
            </a:r>
          </a:p>
          <a:p>
            <a:pPr eaLnBrk="1" hangingPunct="1">
              <a:buFontTx/>
              <a:buNone/>
              <a:defRPr/>
            </a:pPr>
            <a:r>
              <a:rPr lang="en-US" sz="1500" dirty="0">
                <a:solidFill>
                  <a:schemeClr val="tx1"/>
                </a:solidFill>
                <a:ea typeface="ＭＳ Ｐゴシック" pitchFamily="34" charset="-128"/>
              </a:rPr>
              <a:t>(Robinson and </a:t>
            </a:r>
            <a:r>
              <a:rPr lang="en-US" sz="1500" dirty="0" err="1">
                <a:solidFill>
                  <a:schemeClr val="tx1"/>
                </a:solidFill>
                <a:ea typeface="ＭＳ Ｐゴシック" pitchFamily="34" charset="-128"/>
              </a:rPr>
              <a:t>Berridge</a:t>
            </a:r>
            <a:r>
              <a:rPr lang="en-US" sz="1500" dirty="0">
                <a:solidFill>
                  <a:schemeClr val="tx1"/>
                </a:solidFill>
                <a:ea typeface="ＭＳ Ｐゴシック" pitchFamily="34" charset="-128"/>
              </a:rPr>
              <a:t>, 2008)</a:t>
            </a:r>
          </a:p>
          <a:p>
            <a:pPr eaLnBrk="1" hangingPunct="1">
              <a:defRPr/>
            </a:pPr>
            <a:endParaRPr lang="en-US" sz="1500" dirty="0">
              <a:solidFill>
                <a:srgbClr val="000066"/>
              </a:solidFill>
              <a:ea typeface="ＭＳ Ｐゴシック" pitchFamily="34" charset="-128"/>
            </a:endParaRPr>
          </a:p>
          <a:p>
            <a:pPr eaLnBrk="1" hangingPunct="1">
              <a:defRPr/>
            </a:pPr>
            <a:r>
              <a:rPr lang="en-US" sz="1500" i="1" dirty="0">
                <a:solidFill>
                  <a:srgbClr val="0070C0"/>
                </a:solidFill>
                <a:ea typeface="ＭＳ Ｐゴシック" pitchFamily="34" charset="-128"/>
              </a:rPr>
              <a:t>Wanting</a:t>
            </a:r>
            <a:r>
              <a:rPr lang="en-US" sz="1500" dirty="0">
                <a:solidFill>
                  <a:schemeClr val="tx1"/>
                </a:solidFill>
                <a:ea typeface="ＭＳ Ｐゴシック" pitchFamily="34" charset="-128"/>
              </a:rPr>
              <a:t> (craving) and </a:t>
            </a:r>
            <a:r>
              <a:rPr lang="en-US" sz="1500" i="1" dirty="0">
                <a:solidFill>
                  <a:srgbClr val="0070C0"/>
                </a:solidFill>
                <a:ea typeface="ＭＳ Ｐゴシック" pitchFamily="34" charset="-128"/>
              </a:rPr>
              <a:t>liking</a:t>
            </a:r>
            <a:r>
              <a:rPr lang="en-US" sz="1500" dirty="0">
                <a:solidFill>
                  <a:schemeClr val="tx1"/>
                </a:solidFill>
                <a:ea typeface="ＭＳ Ｐゴシック" pitchFamily="34" charset="-128"/>
              </a:rPr>
              <a:t> (pleasure) </a:t>
            </a:r>
            <a:r>
              <a:rPr lang="en-US" sz="1500" dirty="0" smtClean="0">
                <a:solidFill>
                  <a:schemeClr val="tx1"/>
                </a:solidFill>
                <a:ea typeface="ＭＳ Ｐゴシック" pitchFamily="34" charset="-128"/>
              </a:rPr>
              <a:t>of the drug both change over repeated drug use</a:t>
            </a:r>
            <a:endParaRPr lang="en-US" sz="1500" dirty="0">
              <a:solidFill>
                <a:schemeClr val="tx1"/>
              </a:solidFill>
              <a:ea typeface="ＭＳ Ｐゴシック" pitchFamily="34" charset="-128"/>
            </a:endParaRPr>
          </a:p>
          <a:p>
            <a:pPr lvl="1" eaLnBrk="1" hangingPunct="1">
              <a:defRPr/>
            </a:pPr>
            <a:endParaRPr lang="en-US" sz="1350" dirty="0">
              <a:solidFill>
                <a:srgbClr val="006600"/>
              </a:solidFill>
              <a:ea typeface="ＭＳ Ｐゴシック" pitchFamily="34" charset="-128"/>
            </a:endParaRPr>
          </a:p>
          <a:p>
            <a:pPr lvl="1" eaLnBrk="1" hangingPunct="1">
              <a:defRPr/>
            </a:pPr>
            <a:r>
              <a:rPr lang="en-US" sz="1350" dirty="0">
                <a:solidFill>
                  <a:srgbClr val="006600"/>
                </a:solidFill>
                <a:ea typeface="ＭＳ Ｐゴシック" pitchFamily="34" charset="-128"/>
              </a:rPr>
              <a:t>Wanting</a:t>
            </a:r>
            <a:r>
              <a:rPr lang="en-US" sz="1350" dirty="0">
                <a:ea typeface="ＭＳ Ｐゴシック" pitchFamily="34" charset="-128"/>
              </a:rPr>
              <a:t>:</a:t>
            </a:r>
          </a:p>
          <a:p>
            <a:pPr lvl="2" eaLnBrk="1" hangingPunct="1">
              <a:defRPr/>
            </a:pPr>
            <a:r>
              <a:rPr lang="en-US" sz="1350" dirty="0">
                <a:ea typeface="ＭＳ Ｐゴシック" pitchFamily="34" charset="-128"/>
              </a:rPr>
              <a:t>Sensitizes </a:t>
            </a:r>
            <a:r>
              <a:rPr lang="en-US" sz="1350" dirty="0" smtClean="0">
                <a:ea typeface="ＭＳ Ｐゴシック" pitchFamily="34" charset="-128"/>
              </a:rPr>
              <a:t>with </a:t>
            </a:r>
            <a:r>
              <a:rPr lang="en-US" sz="1350" dirty="0">
                <a:ea typeface="ＭＳ Ｐゴシック" pitchFamily="34" charset="-128"/>
              </a:rPr>
              <a:t>repeated drug use</a:t>
            </a:r>
          </a:p>
          <a:p>
            <a:pPr lvl="3" eaLnBrk="1" hangingPunct="1">
              <a:defRPr/>
            </a:pPr>
            <a:r>
              <a:rPr lang="en-US" sz="1050" dirty="0">
                <a:ea typeface="ＭＳ Ｐゴシック" pitchFamily="34" charset="-128"/>
              </a:rPr>
              <a:t>craving </a:t>
            </a:r>
            <a:r>
              <a:rPr lang="en-US" sz="1050" u="sng" dirty="0">
                <a:ea typeface="ＭＳ Ｐゴシック" pitchFamily="34" charset="-128"/>
              </a:rPr>
              <a:t>increases</a:t>
            </a:r>
          </a:p>
          <a:p>
            <a:pPr lvl="2" eaLnBrk="1" hangingPunct="1">
              <a:defRPr/>
            </a:pPr>
            <a:r>
              <a:rPr lang="en-US" sz="1350" dirty="0" smtClean="0">
                <a:ea typeface="ＭＳ Ｐゴシック" pitchFamily="34" charset="-128"/>
              </a:rPr>
              <a:t>Striatal dopamine systems</a:t>
            </a:r>
            <a:endParaRPr lang="en-US" sz="1350" dirty="0">
              <a:ea typeface="ＭＳ Ｐゴシック" pitchFamily="34" charset="-128"/>
            </a:endParaRPr>
          </a:p>
          <a:p>
            <a:pPr lvl="1" eaLnBrk="1" hangingPunct="1">
              <a:defRPr/>
            </a:pPr>
            <a:endParaRPr lang="en-US" sz="1350" dirty="0">
              <a:solidFill>
                <a:srgbClr val="006600"/>
              </a:solidFill>
              <a:ea typeface="ＭＳ Ｐゴシック" pitchFamily="34" charset="-128"/>
            </a:endParaRPr>
          </a:p>
          <a:p>
            <a:pPr lvl="1" eaLnBrk="1" hangingPunct="1">
              <a:defRPr/>
            </a:pPr>
            <a:r>
              <a:rPr lang="en-US" sz="1350" dirty="0">
                <a:solidFill>
                  <a:srgbClr val="006600"/>
                </a:solidFill>
                <a:ea typeface="ＭＳ Ｐゴシック" pitchFamily="34" charset="-128"/>
              </a:rPr>
              <a:t>Liking:</a:t>
            </a:r>
            <a:r>
              <a:rPr lang="en-US" sz="1350" dirty="0">
                <a:ea typeface="ＭＳ Ｐゴシック" pitchFamily="34" charset="-128"/>
              </a:rPr>
              <a:t> </a:t>
            </a:r>
          </a:p>
          <a:p>
            <a:pPr lvl="2" eaLnBrk="1" hangingPunct="1">
              <a:defRPr/>
            </a:pPr>
            <a:r>
              <a:rPr lang="en-US" sz="1350" dirty="0">
                <a:ea typeface="ＭＳ Ｐゴシック" pitchFamily="34" charset="-128"/>
              </a:rPr>
              <a:t>Tolerance develops with repeated drug use</a:t>
            </a:r>
          </a:p>
          <a:p>
            <a:pPr lvl="3" eaLnBrk="1" hangingPunct="1">
              <a:defRPr/>
            </a:pPr>
            <a:r>
              <a:rPr lang="en-US" sz="1050" dirty="0">
                <a:ea typeface="ＭＳ Ｐゴシック" pitchFamily="34" charset="-128"/>
              </a:rPr>
              <a:t>pleasure </a:t>
            </a:r>
            <a:r>
              <a:rPr lang="en-US" sz="1050" u="sng" dirty="0">
                <a:ea typeface="ＭＳ Ｐゴシック" pitchFamily="34" charset="-128"/>
              </a:rPr>
              <a:t>decreases</a:t>
            </a:r>
          </a:p>
          <a:p>
            <a:pPr lvl="2" eaLnBrk="1" hangingPunct="1">
              <a:defRPr/>
            </a:pPr>
            <a:r>
              <a:rPr lang="en-US" sz="1350" dirty="0" smtClean="0">
                <a:ea typeface="ＭＳ Ｐゴシック" pitchFamily="34" charset="-128"/>
              </a:rPr>
              <a:t>Brainstem opioid systems</a:t>
            </a:r>
            <a:endParaRPr lang="en-US" sz="1350" dirty="0">
              <a:ea typeface="ＭＳ Ｐゴシック" pitchFamily="34" charset="-128"/>
            </a:endParaRPr>
          </a:p>
        </p:txBody>
      </p:sp>
      <p:pic>
        <p:nvPicPr>
          <p:cNvPr id="15364" name="Picture 2"/>
          <p:cNvPicPr>
            <a:picLocks noChangeAspect="1" noChangeArrowheads="1"/>
          </p:cNvPicPr>
          <p:nvPr/>
        </p:nvPicPr>
        <p:blipFill>
          <a:blip r:embed="rId6">
            <a:extLst>
              <a:ext uri="{28A0092B-C50C-407E-A947-70E740481C1C}">
                <a14:useLocalDpi xmlns:a14="http://schemas.microsoft.com/office/drawing/2010/main" val="0"/>
              </a:ext>
            </a:extLst>
          </a:blip>
          <a:srcRect l="69434" t="11719" r="3822" b="53024"/>
          <a:stretch>
            <a:fillRect/>
          </a:stretch>
        </p:blipFill>
        <p:spPr bwMode="auto">
          <a:xfrm>
            <a:off x="4272525" y="2256798"/>
            <a:ext cx="2374735" cy="190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4345730" y="977305"/>
            <a:ext cx="2301531" cy="1018185"/>
            <a:chOff x="5370513" y="1765300"/>
            <a:chExt cx="3554413" cy="1504950"/>
          </a:xfrm>
        </p:grpSpPr>
        <p:pic>
          <p:nvPicPr>
            <p:cNvPr id="15365" name="Picture 8" descr="https://www.umms.med.umich.edu/facultysearch/mImg.htm?uniqname=ter">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8326" y="1765300"/>
              <a:ext cx="20066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https://www.umms.med.umich.edu/pibsfacsearch/mImg.htm?uniqname=berridge">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0513" y="1765300"/>
              <a:ext cx="15478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066784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mq-fig-08-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018" y="476515"/>
            <a:ext cx="5663167" cy="424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2"/>
          <p:cNvSpPr>
            <a:spLocks noGrp="1" noChangeArrowheads="1"/>
          </p:cNvSpPr>
          <p:nvPr>
            <p:ph type="title"/>
          </p:nvPr>
        </p:nvSpPr>
        <p:spPr>
          <a:xfrm>
            <a:off x="560279" y="364035"/>
            <a:ext cx="2959098" cy="331621"/>
          </a:xfrm>
        </p:spPr>
        <p:txBody>
          <a:bodyPr>
            <a:noAutofit/>
          </a:bodyPr>
          <a:lstStyle/>
          <a:p>
            <a:pPr eaLnBrk="1" hangingPunct="1">
              <a:defRPr/>
            </a:pPr>
            <a:r>
              <a:rPr lang="en-US" altLang="en-US" sz="2400" b="1" dirty="0" smtClean="0">
                <a:solidFill>
                  <a:srgbClr val="A91D36"/>
                </a:solidFill>
                <a:latin typeface="+mn-lt"/>
              </a:rPr>
              <a:t>Wanting-and-Liking Theory</a:t>
            </a:r>
            <a:endParaRPr lang="en-US" altLang="en-US" sz="2800" dirty="0">
              <a:solidFill>
                <a:srgbClr val="A91D36"/>
              </a:solidFill>
              <a:latin typeface="+mn-lt"/>
            </a:endParaRPr>
          </a:p>
        </p:txBody>
      </p:sp>
      <p:sp>
        <p:nvSpPr>
          <p:cNvPr id="26628" name="Text Box 4"/>
          <p:cNvSpPr txBox="1">
            <a:spLocks noChangeArrowheads="1"/>
          </p:cNvSpPr>
          <p:nvPr/>
        </p:nvSpPr>
        <p:spPr bwMode="auto">
          <a:xfrm>
            <a:off x="5252484" y="2037837"/>
            <a:ext cx="15461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defRPr/>
            </a:pPr>
            <a:r>
              <a:rPr lang="en-US" altLang="en-US" sz="1200" b="1" dirty="0">
                <a:solidFill>
                  <a:srgbClr val="000000"/>
                </a:solidFill>
                <a:latin typeface="Arial"/>
              </a:rPr>
              <a:t>Liking </a:t>
            </a:r>
            <a:r>
              <a:rPr lang="en-US" altLang="en-US" sz="1200" dirty="0">
                <a:solidFill>
                  <a:srgbClr val="000000"/>
                </a:solidFill>
                <a:latin typeface="Arial"/>
              </a:rPr>
              <a:t>(the high) </a:t>
            </a:r>
          </a:p>
          <a:p>
            <a:pPr defTabSz="685800" fontAlgn="base">
              <a:spcBef>
                <a:spcPct val="0"/>
              </a:spcBef>
              <a:spcAft>
                <a:spcPct val="0"/>
              </a:spcAft>
              <a:buNone/>
              <a:defRPr/>
            </a:pPr>
            <a:r>
              <a:rPr lang="en-US" altLang="en-US" sz="1200" dirty="0">
                <a:solidFill>
                  <a:srgbClr val="000000"/>
                </a:solidFill>
                <a:latin typeface="Arial"/>
              </a:rPr>
              <a:t>does not change or </a:t>
            </a:r>
          </a:p>
          <a:p>
            <a:pPr defTabSz="685800" fontAlgn="base">
              <a:spcBef>
                <a:spcPct val="0"/>
              </a:spcBef>
              <a:spcAft>
                <a:spcPct val="0"/>
              </a:spcAft>
              <a:buNone/>
              <a:defRPr/>
            </a:pPr>
            <a:r>
              <a:rPr lang="en-US" altLang="en-US" sz="1200" dirty="0">
                <a:solidFill>
                  <a:srgbClr val="000000"/>
                </a:solidFill>
                <a:latin typeface="Arial"/>
              </a:rPr>
              <a:t>even undergoes </a:t>
            </a:r>
          </a:p>
          <a:p>
            <a:pPr defTabSz="685800" fontAlgn="base">
              <a:spcBef>
                <a:spcPct val="0"/>
              </a:spcBef>
              <a:spcAft>
                <a:spcPct val="0"/>
              </a:spcAft>
              <a:buNone/>
              <a:defRPr/>
            </a:pPr>
            <a:r>
              <a:rPr lang="en-US" altLang="en-US" sz="1200" dirty="0">
                <a:solidFill>
                  <a:srgbClr val="000000"/>
                </a:solidFill>
                <a:latin typeface="Arial"/>
              </a:rPr>
              <a:t>tolerance</a:t>
            </a:r>
          </a:p>
        </p:txBody>
      </p:sp>
      <p:sp>
        <p:nvSpPr>
          <p:cNvPr id="26629" name="Text Box 4"/>
          <p:cNvSpPr txBox="1">
            <a:spLocks noChangeArrowheads="1"/>
          </p:cNvSpPr>
          <p:nvPr/>
        </p:nvSpPr>
        <p:spPr bwMode="auto">
          <a:xfrm>
            <a:off x="825065" y="2131344"/>
            <a:ext cx="230157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defRPr/>
            </a:pPr>
            <a:r>
              <a:rPr lang="en-US" altLang="en-US" sz="1200" b="1" dirty="0">
                <a:solidFill>
                  <a:srgbClr val="000000"/>
                </a:solidFill>
                <a:latin typeface="Arial"/>
              </a:rPr>
              <a:t>Wanting </a:t>
            </a:r>
            <a:r>
              <a:rPr lang="en-US" altLang="en-US" sz="1200" dirty="0">
                <a:solidFill>
                  <a:srgbClr val="000000"/>
                </a:solidFill>
                <a:latin typeface="Arial"/>
              </a:rPr>
              <a:t>(craving) </a:t>
            </a:r>
          </a:p>
          <a:p>
            <a:pPr defTabSz="685800" fontAlgn="base">
              <a:spcBef>
                <a:spcPct val="0"/>
              </a:spcBef>
              <a:spcAft>
                <a:spcPct val="0"/>
              </a:spcAft>
              <a:buNone/>
              <a:defRPr/>
            </a:pPr>
            <a:r>
              <a:rPr lang="en-US" altLang="en-US" sz="1200" dirty="0">
                <a:solidFill>
                  <a:srgbClr val="000000"/>
                </a:solidFill>
                <a:latin typeface="Arial"/>
              </a:rPr>
              <a:t>undergoes sensitization, </a:t>
            </a:r>
          </a:p>
          <a:p>
            <a:pPr defTabSz="685800" fontAlgn="base">
              <a:spcBef>
                <a:spcPct val="0"/>
              </a:spcBef>
              <a:spcAft>
                <a:spcPct val="0"/>
              </a:spcAft>
              <a:buNone/>
              <a:defRPr/>
            </a:pPr>
            <a:r>
              <a:rPr lang="en-US" altLang="en-US" sz="1200" dirty="0">
                <a:solidFill>
                  <a:srgbClr val="000000"/>
                </a:solidFill>
                <a:latin typeface="Arial"/>
              </a:rPr>
              <a:t>or increases</a:t>
            </a:r>
          </a:p>
          <a:p>
            <a:pPr defTabSz="685800" fontAlgn="base">
              <a:spcBef>
                <a:spcPct val="0"/>
              </a:spcBef>
              <a:spcAft>
                <a:spcPct val="0"/>
              </a:spcAft>
              <a:buNone/>
              <a:defRPr/>
            </a:pPr>
            <a:endParaRPr lang="en-US" altLang="en-US" sz="1200" dirty="0">
              <a:solidFill>
                <a:srgbClr val="000000"/>
              </a:solidFill>
              <a:latin typeface="Arial"/>
            </a:endParaRPr>
          </a:p>
          <a:p>
            <a:pPr defTabSz="685800" fontAlgn="base">
              <a:spcBef>
                <a:spcPct val="0"/>
              </a:spcBef>
              <a:spcAft>
                <a:spcPct val="0"/>
              </a:spcAft>
              <a:buNone/>
              <a:defRPr/>
            </a:pPr>
            <a:r>
              <a:rPr lang="en-US" altLang="en-US" sz="1200" dirty="0">
                <a:solidFill>
                  <a:srgbClr val="000000"/>
                </a:solidFill>
                <a:latin typeface="Arial"/>
              </a:rPr>
              <a:t>Also known as ‘</a:t>
            </a:r>
            <a:r>
              <a:rPr lang="en-US" altLang="en-US" sz="1200" b="1" dirty="0">
                <a:solidFill>
                  <a:srgbClr val="000000"/>
                </a:solidFill>
                <a:latin typeface="Arial"/>
              </a:rPr>
              <a:t>incentive salience</a:t>
            </a:r>
            <a:r>
              <a:rPr lang="en-US" altLang="en-US" sz="1200" dirty="0">
                <a:solidFill>
                  <a:srgbClr val="000000"/>
                </a:solidFill>
                <a:latin typeface="Arial"/>
              </a:rPr>
              <a:t>’</a:t>
            </a:r>
            <a:endParaRPr lang="en-US" altLang="en-US" sz="1350" dirty="0">
              <a:solidFill>
                <a:srgbClr val="808080"/>
              </a:solidFill>
              <a:latin typeface="Arial"/>
            </a:endParaRPr>
          </a:p>
        </p:txBody>
      </p:sp>
      <p:sp>
        <p:nvSpPr>
          <p:cNvPr id="26630" name="TextBox 1"/>
          <p:cNvSpPr txBox="1">
            <a:spLocks noChangeArrowheads="1"/>
          </p:cNvSpPr>
          <p:nvPr/>
        </p:nvSpPr>
        <p:spPr bwMode="auto">
          <a:xfrm>
            <a:off x="4825848" y="849956"/>
            <a:ext cx="197275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685800" eaLnBrk="0" fontAlgn="base" hangingPunct="0">
              <a:spcBef>
                <a:spcPct val="0"/>
              </a:spcBef>
              <a:spcAft>
                <a:spcPct val="0"/>
              </a:spcAft>
              <a:defRPr/>
            </a:pPr>
            <a:r>
              <a:rPr lang="en-US" altLang="en-US" sz="1050" dirty="0">
                <a:solidFill>
                  <a:srgbClr val="000000"/>
                </a:solidFill>
                <a:latin typeface="Arial"/>
              </a:rPr>
              <a:t>Robinson and </a:t>
            </a:r>
            <a:r>
              <a:rPr lang="en-US" altLang="en-US" sz="1050" dirty="0" err="1">
                <a:solidFill>
                  <a:srgbClr val="000000"/>
                </a:solidFill>
                <a:latin typeface="Arial"/>
              </a:rPr>
              <a:t>Berridge</a:t>
            </a:r>
            <a:r>
              <a:rPr lang="en-US" altLang="en-US" sz="1050" dirty="0">
                <a:solidFill>
                  <a:srgbClr val="000000"/>
                </a:solidFill>
                <a:latin typeface="Arial"/>
              </a:rPr>
              <a:t>, 1993</a:t>
            </a:r>
          </a:p>
        </p:txBody>
      </p:sp>
      <p:pic>
        <p:nvPicPr>
          <p:cNvPr id="2" name="Picture 1"/>
          <p:cNvPicPr>
            <a:picLocks noChangeAspect="1"/>
          </p:cNvPicPr>
          <p:nvPr/>
        </p:nvPicPr>
        <p:blipFill>
          <a:blip r:embed="rId4"/>
          <a:stretch>
            <a:fillRect/>
          </a:stretch>
        </p:blipFill>
        <p:spPr>
          <a:xfrm>
            <a:off x="5070338" y="182253"/>
            <a:ext cx="1483779" cy="634425"/>
          </a:xfrm>
          <a:prstGeom prst="rect">
            <a:avLst/>
          </a:prstGeom>
        </p:spPr>
      </p:pic>
    </p:spTree>
    <p:extLst>
      <p:ext uri="{BB962C8B-B14F-4D97-AF65-F5344CB8AC3E}">
        <p14:creationId xmlns:p14="http://schemas.microsoft.com/office/powerpoint/2010/main" val="2553055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custDataLst>
              <p:tags r:id="rId2"/>
            </p:custDataLst>
          </p:nvPr>
        </p:nvSpPr>
        <p:spPr>
          <a:xfrm>
            <a:off x="584790" y="202332"/>
            <a:ext cx="5930309" cy="857250"/>
          </a:xfrm>
        </p:spPr>
        <p:txBody>
          <a:bodyPr>
            <a:normAutofit fontScale="90000"/>
          </a:bodyPr>
          <a:lstStyle/>
          <a:p>
            <a:r>
              <a:rPr lang="en-US" altLang="en-US" sz="3000" b="1" dirty="0" smtClean="0">
                <a:solidFill>
                  <a:srgbClr val="A91D36"/>
                </a:solidFill>
                <a:ea typeface="ＭＳ Ｐゴシック" panose="020B0600070205080204" pitchFamily="34" charset="-128"/>
              </a:rPr>
              <a:t>Contemporary</a:t>
            </a:r>
            <a:br>
              <a:rPr lang="en-US" altLang="en-US" sz="3000" b="1" dirty="0" smtClean="0">
                <a:solidFill>
                  <a:srgbClr val="A91D36"/>
                </a:solidFill>
                <a:ea typeface="ＭＳ Ｐゴシック" panose="020B0600070205080204" pitchFamily="34" charset="-128"/>
              </a:rPr>
            </a:br>
            <a:r>
              <a:rPr lang="en-US" altLang="en-US" sz="3000" b="1" dirty="0" smtClean="0">
                <a:solidFill>
                  <a:srgbClr val="A91D36"/>
                </a:solidFill>
                <a:ea typeface="ＭＳ Ｐゴシック" panose="020B0600070205080204" pitchFamily="34" charset="-128"/>
              </a:rPr>
              <a:t>Wanting-and-Liking </a:t>
            </a:r>
            <a:r>
              <a:rPr lang="en-US" altLang="en-US" sz="3000" b="1" dirty="0">
                <a:solidFill>
                  <a:srgbClr val="A91D36"/>
                </a:solidFill>
                <a:ea typeface="ＭＳ Ｐゴシック" panose="020B0600070205080204" pitchFamily="34" charset="-128"/>
              </a:rPr>
              <a:t>Theory</a:t>
            </a:r>
          </a:p>
        </p:txBody>
      </p:sp>
      <p:sp>
        <p:nvSpPr>
          <p:cNvPr id="16387" name="Content Placeholder 4"/>
          <p:cNvSpPr>
            <a:spLocks noGrp="1"/>
          </p:cNvSpPr>
          <p:nvPr>
            <p:ph idx="1"/>
            <p:custDataLst>
              <p:tags r:id="rId3"/>
            </p:custDataLst>
          </p:nvPr>
        </p:nvSpPr>
        <p:spPr>
          <a:xfrm>
            <a:off x="691116" y="1168438"/>
            <a:ext cx="6081824" cy="3394472"/>
          </a:xfrm>
        </p:spPr>
        <p:txBody>
          <a:bodyPr>
            <a:normAutofit/>
          </a:bodyPr>
          <a:lstStyle/>
          <a:p>
            <a:r>
              <a:rPr lang="en-US" altLang="en-US" sz="1600" dirty="0">
                <a:solidFill>
                  <a:schemeClr val="tx1"/>
                </a:solidFill>
                <a:ea typeface="ＭＳ Ｐゴシック" panose="020B0600070205080204" pitchFamily="34" charset="-128"/>
              </a:rPr>
              <a:t>Decision to take a </a:t>
            </a:r>
            <a:r>
              <a:rPr lang="en-US" altLang="en-US" sz="1600" dirty="0" smtClean="0">
                <a:solidFill>
                  <a:schemeClr val="tx1"/>
                </a:solidFill>
                <a:ea typeface="ＭＳ Ｐゴシック" panose="020B0600070205080204" pitchFamily="34" charset="-128"/>
              </a:rPr>
              <a:t>drug</a:t>
            </a:r>
          </a:p>
          <a:p>
            <a:pPr lvl="1"/>
            <a:r>
              <a:rPr lang="en-US" altLang="en-US" sz="1200" dirty="0" smtClean="0">
                <a:solidFill>
                  <a:schemeClr val="tx1"/>
                </a:solidFill>
                <a:ea typeface="ＭＳ Ｐゴシック" panose="020B0600070205080204" pitchFamily="34" charset="-128"/>
              </a:rPr>
              <a:t>frontal cortical glutamate systems</a:t>
            </a:r>
            <a:endParaRPr lang="en-US" altLang="en-US" sz="1200" dirty="0">
              <a:solidFill>
                <a:schemeClr val="tx1"/>
              </a:solidFill>
              <a:ea typeface="ＭＳ Ｐゴシック" panose="020B0600070205080204" pitchFamily="34" charset="-128"/>
            </a:endParaRPr>
          </a:p>
          <a:p>
            <a:endParaRPr lang="en-US" altLang="en-US" sz="1000" dirty="0">
              <a:solidFill>
                <a:schemeClr val="tx1"/>
              </a:solidFill>
              <a:ea typeface="ＭＳ Ｐゴシック" panose="020B0600070205080204" pitchFamily="34" charset="-128"/>
            </a:endParaRPr>
          </a:p>
          <a:p>
            <a:r>
              <a:rPr lang="en-US" altLang="en-US" sz="1600" dirty="0" smtClean="0">
                <a:solidFill>
                  <a:schemeClr val="tx1"/>
                </a:solidFill>
                <a:ea typeface="ＭＳ Ｐゴシック" panose="020B0600070205080204" pitchFamily="34" charset="-128"/>
              </a:rPr>
              <a:t>Pleasure (</a:t>
            </a:r>
            <a:r>
              <a:rPr lang="en-US" altLang="en-US" sz="1600" i="1" dirty="0">
                <a:solidFill>
                  <a:srgbClr val="0070C0"/>
                </a:solidFill>
                <a:ea typeface="ＭＳ Ｐゴシック" panose="020B0600070205080204" pitchFamily="34" charset="-128"/>
              </a:rPr>
              <a:t>l</a:t>
            </a:r>
            <a:r>
              <a:rPr lang="en-US" altLang="en-US" sz="1600" i="1" dirty="0" smtClean="0">
                <a:solidFill>
                  <a:srgbClr val="0070C0"/>
                </a:solidFill>
                <a:ea typeface="ＭＳ Ｐゴシック" panose="020B0600070205080204" pitchFamily="34" charset="-128"/>
              </a:rPr>
              <a:t>iking</a:t>
            </a:r>
            <a:r>
              <a:rPr lang="en-US" altLang="en-US" sz="1600" dirty="0" smtClean="0">
                <a:solidFill>
                  <a:schemeClr val="tx1"/>
                </a:solidFill>
                <a:ea typeface="ＭＳ Ｐゴシック" panose="020B0600070205080204" pitchFamily="34" charset="-128"/>
              </a:rPr>
              <a:t>) associated with early drug use</a:t>
            </a:r>
          </a:p>
          <a:p>
            <a:pPr lvl="1"/>
            <a:r>
              <a:rPr lang="en-US" altLang="en-US" sz="1200" dirty="0" smtClean="0">
                <a:solidFill>
                  <a:schemeClr val="tx1"/>
                </a:solidFill>
                <a:ea typeface="ＭＳ Ｐゴシック" panose="020B0600070205080204" pitchFamily="34" charset="-128"/>
              </a:rPr>
              <a:t>brainstem </a:t>
            </a:r>
            <a:r>
              <a:rPr lang="en-US" altLang="en-US" sz="1200" dirty="0">
                <a:solidFill>
                  <a:schemeClr val="tx1"/>
                </a:solidFill>
                <a:ea typeface="ＭＳ Ｐゴシック" panose="020B0600070205080204" pitchFamily="34" charset="-128"/>
              </a:rPr>
              <a:t>opioid </a:t>
            </a:r>
            <a:r>
              <a:rPr lang="en-US" altLang="en-US" sz="1200" dirty="0" smtClean="0">
                <a:solidFill>
                  <a:schemeClr val="tx1"/>
                </a:solidFill>
                <a:ea typeface="ＭＳ Ｐゴシック" panose="020B0600070205080204" pitchFamily="34" charset="-128"/>
              </a:rPr>
              <a:t>systems</a:t>
            </a:r>
            <a:r>
              <a:rPr lang="en-US" altLang="en-US" sz="300" dirty="0" smtClean="0">
                <a:solidFill>
                  <a:schemeClr val="tx1"/>
                </a:solidFill>
                <a:ea typeface="ＭＳ Ｐゴシック" panose="020B0600070205080204" pitchFamily="34" charset="-128"/>
              </a:rPr>
              <a:t>	</a:t>
            </a:r>
          </a:p>
          <a:p>
            <a:pPr lvl="1"/>
            <a:r>
              <a:rPr lang="en-US" altLang="en-US" sz="1200" dirty="0" smtClean="0">
                <a:ea typeface="ＭＳ Ｐゴシック" panose="020B0600070205080204" pitchFamily="34" charset="-128"/>
              </a:rPr>
              <a:t>Tolerance develops over repeated use</a:t>
            </a:r>
          </a:p>
          <a:p>
            <a:endParaRPr lang="en-US" altLang="en-US" sz="1000" dirty="0">
              <a:solidFill>
                <a:schemeClr val="tx1"/>
              </a:solidFill>
              <a:ea typeface="ＭＳ Ｐゴシック" panose="020B0600070205080204" pitchFamily="34" charset="-128"/>
            </a:endParaRPr>
          </a:p>
          <a:p>
            <a:r>
              <a:rPr lang="en-US" altLang="en-US" sz="1600" dirty="0">
                <a:solidFill>
                  <a:schemeClr val="tx1"/>
                </a:solidFill>
                <a:ea typeface="ＭＳ Ｐゴシック" panose="020B0600070205080204" pitchFamily="34" charset="-128"/>
              </a:rPr>
              <a:t>C</a:t>
            </a:r>
            <a:r>
              <a:rPr lang="en-US" altLang="en-US" sz="1600" dirty="0" smtClean="0">
                <a:solidFill>
                  <a:schemeClr val="tx1"/>
                </a:solidFill>
                <a:ea typeface="ＭＳ Ｐゴシック" panose="020B0600070205080204" pitchFamily="34" charset="-128"/>
              </a:rPr>
              <a:t>raving </a:t>
            </a:r>
            <a:r>
              <a:rPr lang="en-US" altLang="en-US" sz="1600" dirty="0">
                <a:solidFill>
                  <a:schemeClr val="tx1"/>
                </a:solidFill>
                <a:ea typeface="ＭＳ Ｐゴシック" panose="020B0600070205080204" pitchFamily="34" charset="-128"/>
              </a:rPr>
              <a:t>(</a:t>
            </a:r>
            <a:r>
              <a:rPr lang="en-US" altLang="en-US" sz="1600" i="1" dirty="0">
                <a:solidFill>
                  <a:srgbClr val="0070C0"/>
                </a:solidFill>
                <a:ea typeface="ＭＳ Ｐゴシック" panose="020B0600070205080204" pitchFamily="34" charset="-128"/>
              </a:rPr>
              <a:t>wanting</a:t>
            </a:r>
            <a:r>
              <a:rPr lang="en-US" altLang="en-US" sz="1600" dirty="0">
                <a:solidFill>
                  <a:schemeClr val="tx1"/>
                </a:solidFill>
                <a:ea typeface="ＭＳ Ｐゴシック" panose="020B0600070205080204" pitchFamily="34" charset="-128"/>
              </a:rPr>
              <a:t>) </a:t>
            </a:r>
            <a:r>
              <a:rPr lang="en-US" altLang="en-US" sz="1600" dirty="0" smtClean="0">
                <a:solidFill>
                  <a:schemeClr val="tx1"/>
                </a:solidFill>
                <a:ea typeface="ＭＳ Ｐゴシック" panose="020B0600070205080204" pitchFamily="34" charset="-128"/>
              </a:rPr>
              <a:t>associated with chronic drug use</a:t>
            </a:r>
          </a:p>
          <a:p>
            <a:pPr lvl="1"/>
            <a:r>
              <a:rPr lang="en-US" altLang="en-US" sz="1200" dirty="0" smtClean="0">
                <a:solidFill>
                  <a:schemeClr val="tx1"/>
                </a:solidFill>
                <a:ea typeface="ＭＳ Ｐゴシック" panose="020B0600070205080204" pitchFamily="34" charset="-128"/>
              </a:rPr>
              <a:t>Ventral Striatal dopamine systems</a:t>
            </a:r>
            <a:endParaRPr lang="en-US" altLang="en-US" sz="1200" dirty="0">
              <a:solidFill>
                <a:schemeClr val="tx1"/>
              </a:solidFill>
              <a:ea typeface="ＭＳ Ｐゴシック" panose="020B0600070205080204" pitchFamily="34" charset="-128"/>
            </a:endParaRPr>
          </a:p>
          <a:p>
            <a:pPr lvl="1"/>
            <a:r>
              <a:rPr lang="en-US" altLang="en-US" sz="1200" dirty="0">
                <a:ea typeface="ＭＳ Ｐゴシック" panose="020B0600070205080204" pitchFamily="34" charset="-128"/>
              </a:rPr>
              <a:t>Sensitization </a:t>
            </a:r>
            <a:r>
              <a:rPr lang="en-US" altLang="en-US" sz="1200" dirty="0" smtClean="0">
                <a:ea typeface="ＭＳ Ｐゴシック" panose="020B0600070205080204" pitchFamily="34" charset="-128"/>
              </a:rPr>
              <a:t>develops over </a:t>
            </a:r>
            <a:r>
              <a:rPr lang="en-US" altLang="en-US" sz="1200" dirty="0">
                <a:ea typeface="ＭＳ Ｐゴシック" panose="020B0600070205080204" pitchFamily="34" charset="-128"/>
              </a:rPr>
              <a:t>repeated </a:t>
            </a:r>
            <a:r>
              <a:rPr lang="en-US" altLang="en-US" sz="1200" dirty="0" smtClean="0">
                <a:ea typeface="ＭＳ Ｐゴシック" panose="020B0600070205080204" pitchFamily="34" charset="-128"/>
              </a:rPr>
              <a:t>use</a:t>
            </a:r>
            <a:endParaRPr lang="en-US" altLang="en-US" sz="1200" dirty="0">
              <a:ea typeface="ＭＳ Ｐゴシック" panose="020B0600070205080204" pitchFamily="34" charset="-128"/>
            </a:endParaRPr>
          </a:p>
          <a:p>
            <a:endParaRPr lang="en-US" altLang="en-US" sz="1000" dirty="0">
              <a:solidFill>
                <a:schemeClr val="tx1"/>
              </a:solidFill>
              <a:ea typeface="ＭＳ Ｐゴシック" panose="020B0600070205080204" pitchFamily="34" charset="-128"/>
            </a:endParaRPr>
          </a:p>
          <a:p>
            <a:r>
              <a:rPr lang="en-US" altLang="en-US" sz="1600" dirty="0">
                <a:solidFill>
                  <a:schemeClr val="tx1"/>
                </a:solidFill>
                <a:ea typeface="ＭＳ Ｐゴシック" panose="020B0600070205080204" pitchFamily="34" charset="-128"/>
              </a:rPr>
              <a:t>Voluntary control of drug taking gives way to unconscious processes </a:t>
            </a:r>
            <a:r>
              <a:rPr lang="en-US" altLang="en-US" sz="1600" dirty="0" smtClean="0">
                <a:solidFill>
                  <a:schemeClr val="tx1"/>
                </a:solidFill>
                <a:ea typeface="ＭＳ Ｐゴシック" panose="020B0600070205080204" pitchFamily="34" charset="-128"/>
              </a:rPr>
              <a:t>– habit or </a:t>
            </a:r>
            <a:r>
              <a:rPr lang="en-US" altLang="en-US" sz="1600" i="1" dirty="0" smtClean="0">
                <a:solidFill>
                  <a:srgbClr val="0070C0"/>
                </a:solidFill>
                <a:ea typeface="ＭＳ Ｐゴシック" panose="020B0600070205080204" pitchFamily="34" charset="-128"/>
              </a:rPr>
              <a:t>compulsion</a:t>
            </a:r>
            <a:endParaRPr lang="en-US" altLang="en-US" sz="1600" dirty="0">
              <a:solidFill>
                <a:schemeClr val="tx1"/>
              </a:solidFill>
              <a:ea typeface="ＭＳ Ｐゴシック" panose="020B0600070205080204" pitchFamily="34" charset="-128"/>
            </a:endParaRPr>
          </a:p>
          <a:p>
            <a:pPr lvl="1"/>
            <a:r>
              <a:rPr lang="en-US" altLang="en-US" sz="1200" dirty="0" smtClean="0">
                <a:solidFill>
                  <a:schemeClr val="tx1"/>
                </a:solidFill>
                <a:ea typeface="ＭＳ Ｐゴシック" panose="020B0600070205080204" pitchFamily="34" charset="-128"/>
              </a:rPr>
              <a:t>Dorsal Striatal dopamine systems</a:t>
            </a:r>
            <a:endParaRPr lang="en-US" altLang="en-US" sz="1200" dirty="0">
              <a:solidFill>
                <a:schemeClr val="tx1"/>
              </a:solidFill>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1494641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2"/>
            </p:custDataLst>
          </p:nvPr>
        </p:nvSpPr>
        <p:spPr>
          <a:xfrm>
            <a:off x="604837" y="16683"/>
            <a:ext cx="6172200" cy="669131"/>
          </a:xfrm>
        </p:spPr>
        <p:txBody>
          <a:bodyPr>
            <a:normAutofit fontScale="90000"/>
          </a:bodyPr>
          <a:lstStyle/>
          <a:p>
            <a:pPr eaLnBrk="1" hangingPunct="1"/>
            <a:r>
              <a:rPr lang="en-US" altLang="en-US" sz="2800" b="1" dirty="0" smtClean="0">
                <a:solidFill>
                  <a:srgbClr val="A91D36"/>
                </a:solidFill>
                <a:ea typeface="ＭＳ Ｐゴシック" panose="020B0600070205080204" pitchFamily="34" charset="-128"/>
              </a:rPr>
              <a:t>Hedonic Homeostatic Dysregulation</a:t>
            </a:r>
          </a:p>
        </p:txBody>
      </p:sp>
      <p:pic>
        <p:nvPicPr>
          <p:cNvPr id="5" name="Picture 4"/>
          <p:cNvPicPr>
            <a:picLocks noChangeAspect="1"/>
          </p:cNvPicPr>
          <p:nvPr/>
        </p:nvPicPr>
        <p:blipFill>
          <a:blip r:embed="rId6"/>
          <a:stretch>
            <a:fillRect/>
          </a:stretch>
        </p:blipFill>
        <p:spPr>
          <a:xfrm>
            <a:off x="5834305" y="676289"/>
            <a:ext cx="742950" cy="1114425"/>
          </a:xfrm>
          <a:prstGeom prst="rect">
            <a:avLst/>
          </a:prstGeom>
        </p:spPr>
      </p:pic>
      <p:pic>
        <p:nvPicPr>
          <p:cNvPr id="2" name="Picture 1"/>
          <p:cNvPicPr>
            <a:picLocks noChangeAspect="1"/>
          </p:cNvPicPr>
          <p:nvPr/>
        </p:nvPicPr>
        <p:blipFill>
          <a:blip r:embed="rId7"/>
          <a:stretch>
            <a:fillRect/>
          </a:stretch>
        </p:blipFill>
        <p:spPr>
          <a:xfrm>
            <a:off x="1459584" y="3211389"/>
            <a:ext cx="4462705" cy="1336816"/>
          </a:xfrm>
          <a:prstGeom prst="rect">
            <a:avLst/>
          </a:prstGeom>
        </p:spPr>
      </p:pic>
      <p:sp>
        <p:nvSpPr>
          <p:cNvPr id="9" name="Rectangle 3"/>
          <p:cNvSpPr txBox="1">
            <a:spLocks noChangeArrowheads="1"/>
          </p:cNvSpPr>
          <p:nvPr>
            <p:custDataLst>
              <p:tags r:id="rId3"/>
            </p:custDataLst>
          </p:nvPr>
        </p:nvSpPr>
        <p:spPr>
          <a:xfrm>
            <a:off x="852976" y="648740"/>
            <a:ext cx="4852499" cy="2685009"/>
          </a:xfrm>
          <a:prstGeom prst="rect">
            <a:avLst/>
          </a:prstGeom>
        </p:spPr>
        <p:txBody>
          <a:bodyPr vert="horz" lIns="91440" tIns="45720" rIns="91440" bIns="45720" rtlCol="0">
            <a:normAutofit fontScale="92500" lnSpcReduction="10000"/>
          </a:bodyPr>
          <a:lstStyle>
            <a:lvl1pPr marL="257175" indent="-257175" algn="l" defTabSz="342900" rtl="0" eaLnBrk="1" latinLnBrk="0" hangingPunct="1">
              <a:spcBef>
                <a:spcPct val="20000"/>
              </a:spcBef>
              <a:buFont typeface="Arial"/>
              <a:buChar char="•"/>
              <a:defRPr sz="2400" kern="1200">
                <a:solidFill>
                  <a:srgbClr val="8BC9B5"/>
                </a:solidFill>
                <a:latin typeface="Arial"/>
                <a:ea typeface="+mn-ea"/>
                <a:cs typeface="Arial"/>
              </a:defRPr>
            </a:lvl1pPr>
            <a:lvl2pPr marL="557213" indent="-214313" algn="l" defTabSz="342900" rtl="0" eaLnBrk="1" latinLnBrk="0" hangingPunct="1">
              <a:spcBef>
                <a:spcPct val="20000"/>
              </a:spcBef>
              <a:buFont typeface="Arial"/>
              <a:buChar char="–"/>
              <a:defRPr sz="21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8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FontTx/>
              <a:buNone/>
              <a:defRPr/>
            </a:pPr>
            <a:r>
              <a:rPr lang="en-US" sz="1900" b="1" dirty="0" err="1" smtClean="0">
                <a:solidFill>
                  <a:schemeClr val="tx1"/>
                </a:solidFill>
                <a:ea typeface="ＭＳ Ｐゴシック" pitchFamily="34" charset="-128"/>
              </a:rPr>
              <a:t>Allostasis</a:t>
            </a:r>
            <a:r>
              <a:rPr lang="en-US" sz="1900" b="1" dirty="0">
                <a:solidFill>
                  <a:schemeClr val="tx1"/>
                </a:solidFill>
                <a:ea typeface="ＭＳ Ｐゴシック" pitchFamily="34" charset="-128"/>
              </a:rPr>
              <a:t> </a:t>
            </a:r>
            <a:r>
              <a:rPr lang="en-US" sz="1500" dirty="0" smtClean="0">
                <a:solidFill>
                  <a:schemeClr val="tx1"/>
                </a:solidFill>
                <a:ea typeface="ＭＳ Ｐゴシック" pitchFamily="34" charset="-128"/>
              </a:rPr>
              <a:t>(</a:t>
            </a:r>
            <a:r>
              <a:rPr lang="en-US" sz="1500" dirty="0" err="1" smtClean="0">
                <a:solidFill>
                  <a:schemeClr val="tx1"/>
                </a:solidFill>
                <a:ea typeface="ＭＳ Ｐゴシック" pitchFamily="34" charset="-128"/>
              </a:rPr>
              <a:t>Koob</a:t>
            </a:r>
            <a:r>
              <a:rPr lang="en-US" sz="1500" dirty="0" smtClean="0">
                <a:solidFill>
                  <a:schemeClr val="tx1"/>
                </a:solidFill>
                <a:ea typeface="ＭＳ Ｐゴシック" pitchFamily="34" charset="-128"/>
              </a:rPr>
              <a:t> and Le </a:t>
            </a:r>
            <a:r>
              <a:rPr lang="en-US" sz="1500" dirty="0" err="1" smtClean="0">
                <a:solidFill>
                  <a:schemeClr val="tx1"/>
                </a:solidFill>
                <a:ea typeface="ＭＳ Ｐゴシック" pitchFamily="34" charset="-128"/>
              </a:rPr>
              <a:t>Moal</a:t>
            </a:r>
            <a:r>
              <a:rPr lang="en-US" sz="1500" dirty="0" smtClean="0">
                <a:solidFill>
                  <a:schemeClr val="tx1"/>
                </a:solidFill>
                <a:ea typeface="ＭＳ Ｐゴシック" pitchFamily="34" charset="-128"/>
              </a:rPr>
              <a:t>, 1997)</a:t>
            </a:r>
          </a:p>
          <a:p>
            <a:pPr>
              <a:defRPr/>
            </a:pPr>
            <a:endParaRPr lang="en-US" sz="600" dirty="0" smtClean="0">
              <a:solidFill>
                <a:srgbClr val="000066"/>
              </a:solidFill>
              <a:ea typeface="ＭＳ Ｐゴシック" pitchFamily="34" charset="-128"/>
            </a:endParaRPr>
          </a:p>
          <a:p>
            <a:pPr>
              <a:defRPr/>
            </a:pPr>
            <a:r>
              <a:rPr lang="en-US" sz="1500" i="1" dirty="0" err="1" smtClean="0">
                <a:solidFill>
                  <a:srgbClr val="0070C0"/>
                </a:solidFill>
                <a:ea typeface="ＭＳ Ｐゴシック" pitchFamily="34" charset="-128"/>
              </a:rPr>
              <a:t>Allostasis</a:t>
            </a:r>
            <a:r>
              <a:rPr lang="en-US" sz="1500" dirty="0" smtClean="0">
                <a:solidFill>
                  <a:schemeClr val="tx1"/>
                </a:solidFill>
                <a:ea typeface="ＭＳ Ｐゴシック" pitchFamily="34" charset="-128"/>
              </a:rPr>
              <a:t> versus </a:t>
            </a:r>
            <a:r>
              <a:rPr lang="en-US" sz="1500" i="1" dirty="0" smtClean="0">
                <a:solidFill>
                  <a:srgbClr val="0070C0"/>
                </a:solidFill>
                <a:ea typeface="ＭＳ Ｐゴシック" pitchFamily="34" charset="-128"/>
              </a:rPr>
              <a:t>Homeostasis</a:t>
            </a:r>
            <a:endParaRPr lang="en-US" sz="1500" dirty="0" smtClean="0">
              <a:solidFill>
                <a:srgbClr val="006600"/>
              </a:solidFill>
              <a:ea typeface="ＭＳ Ｐゴシック" pitchFamily="34" charset="-128"/>
            </a:endParaRPr>
          </a:p>
          <a:p>
            <a:pPr lvl="1">
              <a:defRPr/>
            </a:pPr>
            <a:r>
              <a:rPr lang="en-US" sz="1300" dirty="0" smtClean="0">
                <a:solidFill>
                  <a:srgbClr val="006600"/>
                </a:solidFill>
                <a:ea typeface="ＭＳ Ｐゴシック" pitchFamily="34" charset="-128"/>
              </a:rPr>
              <a:t>Homeostasis</a:t>
            </a:r>
            <a:r>
              <a:rPr lang="en-US" sz="1300" dirty="0" smtClean="0">
                <a:solidFill>
                  <a:srgbClr val="00B050"/>
                </a:solidFill>
                <a:ea typeface="ＭＳ Ｐゴシック" pitchFamily="34" charset="-128"/>
              </a:rPr>
              <a:t>:</a:t>
            </a:r>
          </a:p>
          <a:p>
            <a:pPr lvl="2">
              <a:defRPr/>
            </a:pPr>
            <a:r>
              <a:rPr lang="en-US" sz="1100" dirty="0"/>
              <a:t>A</a:t>
            </a:r>
            <a:r>
              <a:rPr lang="en-US" sz="1100" dirty="0" smtClean="0"/>
              <a:t>bility of a biological system to </a:t>
            </a:r>
            <a:r>
              <a:rPr lang="en-US" sz="1100" dirty="0"/>
              <a:t>maintain a dynamic internal equilibrium in response to external </a:t>
            </a:r>
            <a:r>
              <a:rPr lang="en-US" sz="1100" dirty="0" smtClean="0"/>
              <a:t>and/or </a:t>
            </a:r>
            <a:r>
              <a:rPr lang="en-US" sz="1100" dirty="0"/>
              <a:t>internal </a:t>
            </a:r>
            <a:r>
              <a:rPr lang="en-US" sz="1100" dirty="0" smtClean="0"/>
              <a:t>changes</a:t>
            </a:r>
          </a:p>
          <a:p>
            <a:pPr lvl="2">
              <a:defRPr/>
            </a:pPr>
            <a:r>
              <a:rPr lang="en-US" sz="1100" dirty="0" err="1" smtClean="0">
                <a:ea typeface="ＭＳ Ｐゴシック" pitchFamily="34" charset="-128"/>
              </a:rPr>
              <a:t>Maintanence</a:t>
            </a:r>
            <a:r>
              <a:rPr lang="en-US" sz="1100" dirty="0" smtClean="0">
                <a:ea typeface="ＭＳ Ｐゴシック" pitchFamily="34" charset="-128"/>
              </a:rPr>
              <a:t> around set-point</a:t>
            </a:r>
            <a:endParaRPr lang="en-US" sz="1100" dirty="0">
              <a:ea typeface="ＭＳ Ｐゴシック" pitchFamily="34" charset="-128"/>
            </a:endParaRPr>
          </a:p>
          <a:p>
            <a:pPr lvl="1">
              <a:defRPr/>
            </a:pPr>
            <a:r>
              <a:rPr lang="en-US" sz="1300" dirty="0" err="1" smtClean="0">
                <a:solidFill>
                  <a:srgbClr val="006600"/>
                </a:solidFill>
                <a:ea typeface="ＭＳ Ｐゴシック" pitchFamily="34" charset="-128"/>
              </a:rPr>
              <a:t>Allostasis</a:t>
            </a:r>
            <a:r>
              <a:rPr lang="en-US" sz="1300" dirty="0" smtClean="0">
                <a:solidFill>
                  <a:srgbClr val="006600"/>
                </a:solidFill>
                <a:ea typeface="ＭＳ Ｐゴシック" pitchFamily="34" charset="-128"/>
              </a:rPr>
              <a:t>:</a:t>
            </a:r>
            <a:r>
              <a:rPr lang="en-US" sz="1200" dirty="0" smtClean="0">
                <a:ea typeface="ＭＳ Ｐゴシック" pitchFamily="34" charset="-128"/>
              </a:rPr>
              <a:t> </a:t>
            </a:r>
          </a:p>
          <a:p>
            <a:pPr lvl="2">
              <a:defRPr/>
            </a:pPr>
            <a:r>
              <a:rPr lang="en-US" sz="1100" dirty="0" smtClean="0"/>
              <a:t>Biological response when </a:t>
            </a:r>
            <a:r>
              <a:rPr lang="en-US" sz="1100" dirty="0"/>
              <a:t>external </a:t>
            </a:r>
            <a:r>
              <a:rPr lang="en-US" sz="1100" dirty="0" smtClean="0"/>
              <a:t>and/or </a:t>
            </a:r>
            <a:r>
              <a:rPr lang="en-US" sz="1100" dirty="0"/>
              <a:t>internal changes </a:t>
            </a:r>
            <a:r>
              <a:rPr lang="en-US" sz="1100" dirty="0" smtClean="0"/>
              <a:t>are too </a:t>
            </a:r>
            <a:r>
              <a:rPr lang="en-US" sz="1100" dirty="0"/>
              <a:t>large to be accommodated by homeostatic </a:t>
            </a:r>
            <a:r>
              <a:rPr lang="en-US" sz="1100" dirty="0" smtClean="0"/>
              <a:t>mechanisms</a:t>
            </a:r>
          </a:p>
          <a:p>
            <a:pPr lvl="2">
              <a:defRPr/>
            </a:pPr>
            <a:r>
              <a:rPr lang="en-US" sz="1100" dirty="0" smtClean="0">
                <a:ea typeface="ＭＳ Ｐゴシック" pitchFamily="34" charset="-128"/>
              </a:rPr>
              <a:t>Creation of new set-point</a:t>
            </a:r>
          </a:p>
          <a:p>
            <a:pPr lvl="2">
              <a:defRPr/>
            </a:pPr>
            <a:endParaRPr lang="en-US" sz="1000" dirty="0">
              <a:ea typeface="ＭＳ Ｐゴシック" pitchFamily="34" charset="-128"/>
            </a:endParaRPr>
          </a:p>
          <a:p>
            <a:pPr>
              <a:defRPr/>
            </a:pPr>
            <a:r>
              <a:rPr lang="en-US" sz="1500" dirty="0" smtClean="0">
                <a:solidFill>
                  <a:schemeClr val="tx1"/>
                </a:solidFill>
                <a:ea typeface="ＭＳ Ｐゴシック" pitchFamily="34" charset="-128"/>
              </a:rPr>
              <a:t>Mood undergoes </a:t>
            </a:r>
            <a:r>
              <a:rPr lang="en-US" sz="1500" dirty="0" err="1" smtClean="0">
                <a:solidFill>
                  <a:schemeClr val="tx1"/>
                </a:solidFill>
                <a:ea typeface="ＭＳ Ｐゴシック" pitchFamily="34" charset="-128"/>
              </a:rPr>
              <a:t>allostatic</a:t>
            </a:r>
            <a:r>
              <a:rPr lang="en-US" sz="1500" dirty="0" smtClean="0">
                <a:solidFill>
                  <a:schemeClr val="tx1"/>
                </a:solidFill>
                <a:ea typeface="ＭＳ Ｐゴシック" pitchFamily="34" charset="-128"/>
              </a:rPr>
              <a:t> changes with repeated drug exposure</a:t>
            </a:r>
            <a:endParaRPr lang="en-US" sz="1500" dirty="0">
              <a:solidFill>
                <a:schemeClr val="tx1"/>
              </a:solidFill>
              <a:ea typeface="ＭＳ Ｐゴシック" pitchFamily="34" charset="-128"/>
            </a:endParaRPr>
          </a:p>
        </p:txBody>
      </p:sp>
      <p:sp>
        <p:nvSpPr>
          <p:cNvPr id="11" name="TextBox 1"/>
          <p:cNvSpPr txBox="1">
            <a:spLocks noChangeArrowheads="1"/>
          </p:cNvSpPr>
          <p:nvPr/>
        </p:nvSpPr>
        <p:spPr bwMode="auto">
          <a:xfrm>
            <a:off x="4175725" y="4564552"/>
            <a:ext cx="260131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685800" eaLnBrk="0" fontAlgn="base" hangingPunct="0">
              <a:spcBef>
                <a:spcPct val="0"/>
              </a:spcBef>
              <a:spcAft>
                <a:spcPct val="0"/>
              </a:spcAft>
              <a:defRPr/>
            </a:pPr>
            <a:r>
              <a:rPr lang="en-US" altLang="en-US" sz="1050" dirty="0" smtClean="0">
                <a:solidFill>
                  <a:srgbClr val="000000"/>
                </a:solidFill>
                <a:latin typeface="Arial"/>
              </a:rPr>
              <a:t>Based on Solomon and </a:t>
            </a:r>
            <a:r>
              <a:rPr lang="en-US" altLang="en-US" sz="1050" dirty="0" err="1" smtClean="0">
                <a:solidFill>
                  <a:srgbClr val="000000"/>
                </a:solidFill>
                <a:latin typeface="Arial"/>
              </a:rPr>
              <a:t>Corbit</a:t>
            </a:r>
            <a:r>
              <a:rPr lang="en-US" altLang="en-US" sz="1050" dirty="0" smtClean="0">
                <a:solidFill>
                  <a:srgbClr val="000000"/>
                </a:solidFill>
                <a:latin typeface="Arial"/>
              </a:rPr>
              <a:t> (1974) opponent-process model of motivation</a:t>
            </a:r>
            <a:endParaRPr lang="en-US" altLang="en-US" sz="1050" dirty="0">
              <a:solidFill>
                <a:srgbClr val="000000"/>
              </a:solidFill>
              <a:latin typeface="Arial"/>
            </a:endParaRPr>
          </a:p>
        </p:txBody>
      </p:sp>
    </p:spTree>
    <p:custDataLst>
      <p:tags r:id="rId1"/>
    </p:custDataLst>
    <p:extLst>
      <p:ext uri="{BB962C8B-B14F-4D97-AF65-F5344CB8AC3E}">
        <p14:creationId xmlns:p14="http://schemas.microsoft.com/office/powerpoint/2010/main" val="606000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B0FE6D-3A08-BC4A-B1EE-F9C5D64B146D}"/>
              </a:ext>
            </a:extLst>
          </p:cNvPr>
          <p:cNvPicPr>
            <a:picLocks noChangeAspect="1"/>
          </p:cNvPicPr>
          <p:nvPr/>
        </p:nvPicPr>
        <p:blipFill>
          <a:blip r:embed="rId6"/>
          <a:stretch>
            <a:fillRect/>
          </a:stretch>
        </p:blipFill>
        <p:spPr>
          <a:xfrm>
            <a:off x="1555389" y="2087212"/>
            <a:ext cx="5083050" cy="2629164"/>
          </a:xfrm>
          <a:prstGeom prst="rect">
            <a:avLst/>
          </a:prstGeom>
        </p:spPr>
      </p:pic>
      <p:sp>
        <p:nvSpPr>
          <p:cNvPr id="20482" name="Rectangle 2"/>
          <p:cNvSpPr>
            <a:spLocks noGrp="1" noChangeArrowheads="1"/>
          </p:cNvSpPr>
          <p:nvPr>
            <p:ph type="title"/>
            <p:custDataLst>
              <p:tags r:id="rId2"/>
            </p:custDataLst>
          </p:nvPr>
        </p:nvSpPr>
        <p:spPr>
          <a:xfrm>
            <a:off x="604837" y="92883"/>
            <a:ext cx="6172200" cy="669131"/>
          </a:xfrm>
        </p:spPr>
        <p:txBody>
          <a:bodyPr>
            <a:normAutofit fontScale="90000"/>
          </a:bodyPr>
          <a:lstStyle/>
          <a:p>
            <a:pPr eaLnBrk="1" hangingPunct="1"/>
            <a:r>
              <a:rPr lang="en-US" altLang="en-US" sz="2800" b="1" dirty="0" smtClean="0">
                <a:solidFill>
                  <a:srgbClr val="A91D36"/>
                </a:solidFill>
                <a:ea typeface="ＭＳ Ｐゴシック" panose="020B0600070205080204" pitchFamily="34" charset="-128"/>
              </a:rPr>
              <a:t>Hedonic Homeostatic Dysregulation</a:t>
            </a:r>
          </a:p>
        </p:txBody>
      </p:sp>
      <p:sp>
        <p:nvSpPr>
          <p:cNvPr id="20483" name="Rectangle 3"/>
          <p:cNvSpPr>
            <a:spLocks noGrp="1" noChangeArrowheads="1"/>
          </p:cNvSpPr>
          <p:nvPr>
            <p:ph idx="1"/>
            <p:custDataLst>
              <p:tags r:id="rId3"/>
            </p:custDataLst>
          </p:nvPr>
        </p:nvSpPr>
        <p:spPr>
          <a:xfrm>
            <a:off x="685800" y="713382"/>
            <a:ext cx="3648075" cy="3417094"/>
          </a:xfrm>
        </p:spPr>
        <p:txBody>
          <a:bodyPr>
            <a:normAutofit/>
          </a:bodyPr>
          <a:lstStyle/>
          <a:p>
            <a:pPr marL="0" indent="0">
              <a:buNone/>
            </a:pPr>
            <a:r>
              <a:rPr lang="en-US" altLang="en-US" sz="1400" dirty="0" err="1" smtClean="0">
                <a:solidFill>
                  <a:schemeClr val="tx1"/>
                </a:solidFill>
                <a:ea typeface="ＭＳ Ｐゴシック" panose="020B0600070205080204" pitchFamily="34" charset="-128"/>
              </a:rPr>
              <a:t>Koob</a:t>
            </a:r>
            <a:r>
              <a:rPr lang="en-US" altLang="en-US" sz="1400" dirty="0" smtClean="0">
                <a:solidFill>
                  <a:schemeClr val="tx1"/>
                </a:solidFill>
                <a:ea typeface="ＭＳ Ｐゴシック" panose="020B0600070205080204" pitchFamily="34" charset="-128"/>
              </a:rPr>
              <a:t> and Le </a:t>
            </a:r>
            <a:r>
              <a:rPr lang="en-US" altLang="en-US" sz="1400" dirty="0" err="1" smtClean="0">
                <a:solidFill>
                  <a:schemeClr val="tx1"/>
                </a:solidFill>
                <a:ea typeface="ＭＳ Ｐゴシック" panose="020B0600070205080204" pitchFamily="34" charset="-128"/>
              </a:rPr>
              <a:t>Moal</a:t>
            </a:r>
            <a:r>
              <a:rPr lang="en-US" altLang="en-US" sz="1400" dirty="0" smtClean="0">
                <a:solidFill>
                  <a:schemeClr val="tx1"/>
                </a:solidFill>
                <a:ea typeface="ＭＳ Ｐゴシック" panose="020B0600070205080204" pitchFamily="34" charset="-128"/>
              </a:rPr>
              <a:t>, 1997</a:t>
            </a:r>
            <a:endParaRPr lang="en-US" altLang="en-US" sz="1400" dirty="0" smtClean="0">
              <a:ea typeface="ＭＳ Ｐゴシック" panose="020B0600070205080204" pitchFamily="34" charset="-128"/>
            </a:endParaRPr>
          </a:p>
          <a:p>
            <a:pPr lvl="1" eaLnBrk="1" hangingPunct="1"/>
            <a:endParaRPr lang="en-US" altLang="en-US" sz="1000" dirty="0">
              <a:ea typeface="ＭＳ Ｐゴシック" panose="020B0600070205080204" pitchFamily="34" charset="-128"/>
            </a:endParaRPr>
          </a:p>
        </p:txBody>
      </p:sp>
      <p:pic>
        <p:nvPicPr>
          <p:cNvPr id="5" name="Picture 4"/>
          <p:cNvPicPr>
            <a:picLocks noChangeAspect="1"/>
          </p:cNvPicPr>
          <p:nvPr/>
        </p:nvPicPr>
        <p:blipFill>
          <a:blip r:embed="rId7"/>
          <a:stretch>
            <a:fillRect/>
          </a:stretch>
        </p:blipFill>
        <p:spPr>
          <a:xfrm>
            <a:off x="776287" y="1027707"/>
            <a:ext cx="742950" cy="1114425"/>
          </a:xfrm>
          <a:prstGeom prst="rect">
            <a:avLst/>
          </a:prstGeom>
        </p:spPr>
      </p:pic>
      <p:sp>
        <p:nvSpPr>
          <p:cNvPr id="7" name="Text Box 4"/>
          <p:cNvSpPr txBox="1">
            <a:spLocks noChangeArrowheads="1"/>
          </p:cNvSpPr>
          <p:nvPr/>
        </p:nvSpPr>
        <p:spPr bwMode="auto">
          <a:xfrm>
            <a:off x="1902210" y="1158441"/>
            <a:ext cx="438940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defRPr/>
            </a:pPr>
            <a:r>
              <a:rPr lang="en-US" altLang="en-US" sz="1200" b="1" dirty="0" err="1" smtClean="0">
                <a:solidFill>
                  <a:srgbClr val="0070C0"/>
                </a:solidFill>
                <a:latin typeface="Arial"/>
              </a:rPr>
              <a:t>Allostasis</a:t>
            </a:r>
            <a:r>
              <a:rPr lang="en-US" altLang="en-US" sz="1200" b="1" dirty="0" smtClean="0">
                <a:solidFill>
                  <a:srgbClr val="000000"/>
                </a:solidFill>
                <a:latin typeface="Arial"/>
              </a:rPr>
              <a:t> </a:t>
            </a:r>
            <a:r>
              <a:rPr lang="en-US" altLang="en-US" sz="1200" dirty="0" smtClean="0">
                <a:solidFill>
                  <a:srgbClr val="000000"/>
                </a:solidFill>
                <a:latin typeface="Arial"/>
              </a:rPr>
              <a:t>results in </a:t>
            </a:r>
            <a:r>
              <a:rPr lang="en-US" altLang="en-US" sz="1200" i="1" dirty="0" smtClean="0">
                <a:solidFill>
                  <a:srgbClr val="000000"/>
                </a:solidFill>
                <a:latin typeface="Arial"/>
              </a:rPr>
              <a:t>spiraling distress </a:t>
            </a:r>
            <a:r>
              <a:rPr lang="en-US" altLang="en-US" sz="1200" dirty="0" smtClean="0">
                <a:solidFill>
                  <a:srgbClr val="000000"/>
                </a:solidFill>
                <a:latin typeface="Arial"/>
              </a:rPr>
              <a:t>as the individual cycles through stages of drug use and creates new set-points for mood: </a:t>
            </a:r>
            <a:r>
              <a:rPr lang="en-US" altLang="en-US" sz="1200" u="sng" dirty="0" smtClean="0">
                <a:solidFill>
                  <a:srgbClr val="000000"/>
                </a:solidFill>
                <a:latin typeface="Arial"/>
              </a:rPr>
              <a:t>Preoccupation Anticipation</a:t>
            </a:r>
            <a:r>
              <a:rPr lang="en-US" altLang="en-US" sz="1200" dirty="0" smtClean="0">
                <a:solidFill>
                  <a:srgbClr val="000000"/>
                </a:solidFill>
                <a:latin typeface="Arial"/>
              </a:rPr>
              <a:t>, </a:t>
            </a:r>
            <a:r>
              <a:rPr lang="en-US" altLang="en-US" sz="1200" u="sng" dirty="0" smtClean="0">
                <a:solidFill>
                  <a:srgbClr val="000000"/>
                </a:solidFill>
                <a:latin typeface="Arial"/>
              </a:rPr>
              <a:t>Binge Intoxication</a:t>
            </a:r>
            <a:r>
              <a:rPr lang="en-US" altLang="en-US" sz="1200" dirty="0" smtClean="0">
                <a:solidFill>
                  <a:srgbClr val="000000"/>
                </a:solidFill>
                <a:latin typeface="Arial"/>
              </a:rPr>
              <a:t>, and </a:t>
            </a:r>
            <a:r>
              <a:rPr lang="en-US" altLang="en-US" sz="1200" u="sng" dirty="0" smtClean="0">
                <a:solidFill>
                  <a:srgbClr val="000000"/>
                </a:solidFill>
                <a:latin typeface="Arial"/>
              </a:rPr>
              <a:t>Withdrawal Negative Affect</a:t>
            </a:r>
            <a:endParaRPr lang="en-US" altLang="en-US" sz="1200" u="sng" dirty="0">
              <a:solidFill>
                <a:srgbClr val="000000"/>
              </a:solidFill>
              <a:latin typeface="Arial"/>
            </a:endParaRPr>
          </a:p>
        </p:txBody>
      </p:sp>
    </p:spTree>
    <p:custDataLst>
      <p:tags r:id="rId1"/>
    </p:custDataLst>
    <p:extLst>
      <p:ext uri="{BB962C8B-B14F-4D97-AF65-F5344CB8AC3E}">
        <p14:creationId xmlns:p14="http://schemas.microsoft.com/office/powerpoint/2010/main" val="140314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2"/>
            </p:custDataLst>
          </p:nvPr>
        </p:nvSpPr>
        <p:spPr>
          <a:xfrm>
            <a:off x="604838" y="297756"/>
            <a:ext cx="6172200" cy="669131"/>
          </a:xfrm>
        </p:spPr>
        <p:txBody>
          <a:bodyPr>
            <a:normAutofit fontScale="90000"/>
          </a:bodyPr>
          <a:lstStyle/>
          <a:p>
            <a:r>
              <a:rPr lang="en-US" altLang="en-US" sz="2800" b="1" dirty="0">
                <a:solidFill>
                  <a:srgbClr val="A91D36"/>
                </a:solidFill>
                <a:ea typeface="ＭＳ Ｐゴシック" panose="020B0600070205080204" pitchFamily="34" charset="-128"/>
              </a:rPr>
              <a:t>Hedonic Homeostatic Dysregulation</a:t>
            </a:r>
            <a:endParaRPr lang="en-US" altLang="en-US" sz="2800" b="1" dirty="0" smtClean="0">
              <a:solidFill>
                <a:srgbClr val="A91D36"/>
              </a:solidFill>
              <a:ea typeface="ＭＳ Ｐゴシック" panose="020B0600070205080204" pitchFamily="34" charset="-128"/>
            </a:endParaRPr>
          </a:p>
        </p:txBody>
      </p:sp>
      <p:pic>
        <p:nvPicPr>
          <p:cNvPr id="5" name="Picture 4">
            <a:extLst>
              <a:ext uri="{FF2B5EF4-FFF2-40B4-BE49-F238E27FC236}">
                <a16:creationId xmlns:a16="http://schemas.microsoft.com/office/drawing/2014/main" id="{CC43D295-F633-1842-8BA7-42576C54AA7B}"/>
              </a:ext>
            </a:extLst>
          </p:cNvPr>
          <p:cNvPicPr>
            <a:picLocks noChangeAspect="1"/>
          </p:cNvPicPr>
          <p:nvPr/>
        </p:nvPicPr>
        <p:blipFill>
          <a:blip r:embed="rId6"/>
          <a:stretch>
            <a:fillRect/>
          </a:stretch>
        </p:blipFill>
        <p:spPr>
          <a:xfrm>
            <a:off x="3173106" y="1256086"/>
            <a:ext cx="3198917" cy="3134939"/>
          </a:xfrm>
          <a:prstGeom prst="rect">
            <a:avLst/>
          </a:prstGeom>
        </p:spPr>
      </p:pic>
      <p:sp>
        <p:nvSpPr>
          <p:cNvPr id="6" name="Rectangle 3"/>
          <p:cNvSpPr txBox="1">
            <a:spLocks noChangeArrowheads="1"/>
          </p:cNvSpPr>
          <p:nvPr>
            <p:custDataLst>
              <p:tags r:id="rId3"/>
            </p:custDataLst>
          </p:nvPr>
        </p:nvSpPr>
        <p:spPr>
          <a:xfrm>
            <a:off x="685800" y="1125765"/>
            <a:ext cx="3648075" cy="3417094"/>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kern="1200">
                <a:solidFill>
                  <a:srgbClr val="8BC9B5"/>
                </a:solidFill>
                <a:latin typeface="Arial"/>
                <a:ea typeface="+mn-ea"/>
                <a:cs typeface="Arial"/>
              </a:defRPr>
            </a:lvl1pPr>
            <a:lvl2pPr marL="557213" indent="-214313" algn="l" defTabSz="342900" rtl="0" eaLnBrk="1" latinLnBrk="0" hangingPunct="1">
              <a:spcBef>
                <a:spcPct val="20000"/>
              </a:spcBef>
              <a:buFont typeface="Arial"/>
              <a:buChar char="–"/>
              <a:defRPr sz="21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8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n-US" altLang="en-US" sz="1400" smtClean="0">
                <a:solidFill>
                  <a:schemeClr val="tx1"/>
                </a:solidFill>
                <a:ea typeface="ＭＳ Ｐゴシック" panose="020B0600070205080204" pitchFamily="34" charset="-128"/>
              </a:rPr>
              <a:t>Koob and Le Moal, 1997</a:t>
            </a:r>
            <a:endParaRPr lang="en-US" altLang="en-US" sz="1400" smtClean="0">
              <a:ea typeface="ＭＳ Ｐゴシック" panose="020B0600070205080204" pitchFamily="34" charset="-128"/>
            </a:endParaRPr>
          </a:p>
          <a:p>
            <a:pPr lvl="1"/>
            <a:endParaRPr lang="en-US" altLang="en-US" sz="1000" dirty="0">
              <a:ea typeface="ＭＳ Ｐゴシック" panose="020B0600070205080204" pitchFamily="34" charset="-128"/>
            </a:endParaRPr>
          </a:p>
        </p:txBody>
      </p:sp>
      <p:pic>
        <p:nvPicPr>
          <p:cNvPr id="8" name="Picture 7"/>
          <p:cNvPicPr>
            <a:picLocks noChangeAspect="1"/>
          </p:cNvPicPr>
          <p:nvPr/>
        </p:nvPicPr>
        <p:blipFill>
          <a:blip r:embed="rId7"/>
          <a:stretch>
            <a:fillRect/>
          </a:stretch>
        </p:blipFill>
        <p:spPr>
          <a:xfrm>
            <a:off x="795978" y="1429194"/>
            <a:ext cx="742950" cy="1114425"/>
          </a:xfrm>
          <a:prstGeom prst="rect">
            <a:avLst/>
          </a:prstGeom>
        </p:spPr>
      </p:pic>
      <p:sp>
        <p:nvSpPr>
          <p:cNvPr id="9" name="Text Box 4"/>
          <p:cNvSpPr txBox="1">
            <a:spLocks noChangeArrowheads="1"/>
          </p:cNvSpPr>
          <p:nvPr/>
        </p:nvSpPr>
        <p:spPr bwMode="auto">
          <a:xfrm>
            <a:off x="706272" y="2613785"/>
            <a:ext cx="223482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defRPr/>
            </a:pPr>
            <a:r>
              <a:rPr lang="en-US" altLang="en-US" sz="1200" dirty="0" smtClean="0">
                <a:latin typeface="Arial"/>
              </a:rPr>
              <a:t>Key brain structures undergo </a:t>
            </a:r>
            <a:r>
              <a:rPr lang="en-US" altLang="en-US" sz="1200" b="1" dirty="0" err="1" smtClean="0">
                <a:latin typeface="Arial"/>
              </a:rPr>
              <a:t>neuroadaptation</a:t>
            </a:r>
            <a:r>
              <a:rPr lang="en-US" altLang="en-US" sz="1200" dirty="0" smtClean="0">
                <a:latin typeface="Arial"/>
              </a:rPr>
              <a:t> </a:t>
            </a:r>
            <a:r>
              <a:rPr lang="en-US" altLang="en-US" sz="1200" dirty="0" smtClean="0">
                <a:solidFill>
                  <a:srgbClr val="000000"/>
                </a:solidFill>
                <a:latin typeface="Arial"/>
              </a:rPr>
              <a:t>as the individual cycles through the </a:t>
            </a:r>
            <a:r>
              <a:rPr lang="en-US" altLang="en-US" sz="1200" u="sng" dirty="0" smtClean="0">
                <a:solidFill>
                  <a:srgbClr val="000000"/>
                </a:solidFill>
                <a:latin typeface="Arial"/>
              </a:rPr>
              <a:t>Preoccupation Anticipation</a:t>
            </a:r>
            <a:r>
              <a:rPr lang="en-US" altLang="en-US" sz="1200" dirty="0" smtClean="0">
                <a:solidFill>
                  <a:srgbClr val="000000"/>
                </a:solidFill>
                <a:latin typeface="Arial"/>
              </a:rPr>
              <a:t>, </a:t>
            </a:r>
            <a:r>
              <a:rPr lang="en-US" altLang="en-US" sz="1200" u="sng" dirty="0" smtClean="0">
                <a:solidFill>
                  <a:srgbClr val="000000"/>
                </a:solidFill>
                <a:latin typeface="Arial"/>
              </a:rPr>
              <a:t>Binge Intoxication</a:t>
            </a:r>
            <a:r>
              <a:rPr lang="en-US" altLang="en-US" sz="1200" dirty="0" smtClean="0">
                <a:solidFill>
                  <a:srgbClr val="000000"/>
                </a:solidFill>
                <a:latin typeface="Arial"/>
              </a:rPr>
              <a:t>, and </a:t>
            </a:r>
            <a:r>
              <a:rPr lang="en-US" altLang="en-US" sz="1200" u="sng" dirty="0" smtClean="0">
                <a:solidFill>
                  <a:srgbClr val="000000"/>
                </a:solidFill>
                <a:latin typeface="Arial"/>
              </a:rPr>
              <a:t>Withdrawal Negative Affect</a:t>
            </a:r>
            <a:r>
              <a:rPr lang="en-US" altLang="en-US" sz="1200" dirty="0" smtClean="0">
                <a:solidFill>
                  <a:srgbClr val="000000"/>
                </a:solidFill>
                <a:latin typeface="Arial"/>
              </a:rPr>
              <a:t> stages.</a:t>
            </a:r>
          </a:p>
          <a:p>
            <a:pPr defTabSz="685800" fontAlgn="base">
              <a:spcBef>
                <a:spcPct val="0"/>
              </a:spcBef>
              <a:spcAft>
                <a:spcPct val="0"/>
              </a:spcAft>
              <a:buNone/>
              <a:defRPr/>
            </a:pPr>
            <a:endParaRPr lang="en-US" altLang="en-US" sz="1200" dirty="0">
              <a:solidFill>
                <a:srgbClr val="000000"/>
              </a:solidFill>
              <a:latin typeface="Arial"/>
            </a:endParaRPr>
          </a:p>
          <a:p>
            <a:pPr defTabSz="685800" fontAlgn="base">
              <a:spcBef>
                <a:spcPct val="0"/>
              </a:spcBef>
              <a:spcAft>
                <a:spcPct val="0"/>
              </a:spcAft>
              <a:buNone/>
              <a:defRPr/>
            </a:pPr>
            <a:r>
              <a:rPr lang="en-US" altLang="en-US" sz="1200" dirty="0" smtClean="0">
                <a:solidFill>
                  <a:srgbClr val="000000"/>
                </a:solidFill>
                <a:latin typeface="Arial"/>
              </a:rPr>
              <a:t>Necessary for </a:t>
            </a:r>
            <a:r>
              <a:rPr lang="en-US" altLang="en-US" sz="1200" dirty="0" err="1" smtClean="0">
                <a:solidFill>
                  <a:srgbClr val="0070C0"/>
                </a:solidFill>
                <a:latin typeface="Arial"/>
              </a:rPr>
              <a:t>Allostasis</a:t>
            </a:r>
            <a:r>
              <a:rPr lang="en-US" altLang="en-US" sz="1200" dirty="0" smtClean="0">
                <a:latin typeface="Arial"/>
              </a:rPr>
              <a:t>, setting of new set-points</a:t>
            </a:r>
            <a:endParaRPr lang="en-US" altLang="en-US" sz="1200" dirty="0">
              <a:latin typeface="Arial"/>
            </a:endParaRPr>
          </a:p>
        </p:txBody>
      </p:sp>
    </p:spTree>
    <p:custDataLst>
      <p:tags r:id="rId1"/>
    </p:custDataLst>
    <p:extLst>
      <p:ext uri="{BB962C8B-B14F-4D97-AF65-F5344CB8AC3E}">
        <p14:creationId xmlns:p14="http://schemas.microsoft.com/office/powerpoint/2010/main" val="3640871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2"/>
            </p:custDataLst>
          </p:nvPr>
        </p:nvSpPr>
        <p:spPr>
          <a:xfrm>
            <a:off x="604838" y="297756"/>
            <a:ext cx="6172200" cy="669131"/>
          </a:xfrm>
        </p:spPr>
        <p:txBody>
          <a:bodyPr>
            <a:noAutofit/>
          </a:bodyPr>
          <a:lstStyle/>
          <a:p>
            <a:pPr eaLnBrk="1" hangingPunct="1"/>
            <a:r>
              <a:rPr lang="en-US" altLang="en-US" sz="2000" b="1" dirty="0" smtClean="0">
                <a:solidFill>
                  <a:srgbClr val="A91D36"/>
                </a:solidFill>
                <a:ea typeface="ＭＳ Ｐゴシック" panose="020B0600070205080204" pitchFamily="34" charset="-128"/>
              </a:rPr>
              <a:t>Addiction Neuroscience Research: Challenges</a:t>
            </a:r>
          </a:p>
        </p:txBody>
      </p:sp>
      <p:sp>
        <p:nvSpPr>
          <p:cNvPr id="20483" name="Rectangle 3"/>
          <p:cNvSpPr>
            <a:spLocks noGrp="1" noChangeArrowheads="1"/>
          </p:cNvSpPr>
          <p:nvPr>
            <p:ph idx="1"/>
            <p:custDataLst>
              <p:tags r:id="rId3"/>
            </p:custDataLst>
          </p:nvPr>
        </p:nvSpPr>
        <p:spPr>
          <a:xfrm>
            <a:off x="685800" y="925768"/>
            <a:ext cx="6032241" cy="3417094"/>
          </a:xfrm>
        </p:spPr>
        <p:txBody>
          <a:bodyPr>
            <a:normAutofit/>
          </a:bodyPr>
          <a:lstStyle/>
          <a:p>
            <a:r>
              <a:rPr lang="en-US" altLang="en-US" sz="1600" dirty="0" smtClean="0">
                <a:solidFill>
                  <a:schemeClr val="tx1"/>
                </a:solidFill>
                <a:ea typeface="ＭＳ Ｐゴシック" panose="020B0600070205080204" pitchFamily="34" charset="-128"/>
              </a:rPr>
              <a:t>Studies in human populations</a:t>
            </a:r>
          </a:p>
          <a:p>
            <a:pPr lvl="1"/>
            <a:r>
              <a:rPr lang="en-US" altLang="en-US" sz="1400" dirty="0" smtClean="0">
                <a:ea typeface="ＭＳ Ｐゴシック" panose="020B0600070205080204" pitchFamily="34" charset="-128"/>
              </a:rPr>
              <a:t>H</a:t>
            </a:r>
            <a:r>
              <a:rPr lang="en-US" altLang="en-US" sz="1400" dirty="0" smtClean="0">
                <a:solidFill>
                  <a:schemeClr val="tx1"/>
                </a:solidFill>
                <a:ea typeface="ＭＳ Ｐゴシック" panose="020B0600070205080204" pitchFamily="34" charset="-128"/>
              </a:rPr>
              <a:t>istory of past drug use (exposure) is difficult to know</a:t>
            </a:r>
          </a:p>
          <a:p>
            <a:pPr lvl="2"/>
            <a:r>
              <a:rPr lang="en-US" altLang="en-US" sz="1100" dirty="0" smtClean="0">
                <a:ea typeface="ＭＳ Ｐゴシック" panose="020B0600070205080204" pitchFamily="34" charset="-128"/>
              </a:rPr>
              <a:t>Dose, frequency, age at first use, poly-drug use</a:t>
            </a:r>
          </a:p>
          <a:p>
            <a:pPr lvl="2"/>
            <a:r>
              <a:rPr lang="en-US" altLang="en-US" sz="1100" dirty="0" smtClean="0">
                <a:ea typeface="ＭＳ Ｐゴシック" panose="020B0600070205080204" pitchFamily="34" charset="-128"/>
              </a:rPr>
              <a:t>Extent of any drug tolerance/sensitization</a:t>
            </a:r>
            <a:endParaRPr lang="en-US" altLang="en-US" sz="1100" dirty="0" smtClean="0">
              <a:solidFill>
                <a:schemeClr val="tx1"/>
              </a:solidFill>
              <a:ea typeface="ＭＳ Ｐゴシック" panose="020B0600070205080204" pitchFamily="34" charset="-128"/>
            </a:endParaRPr>
          </a:p>
          <a:p>
            <a:pPr lvl="1"/>
            <a:r>
              <a:rPr lang="en-US" altLang="en-US" sz="1400" dirty="0" smtClean="0">
                <a:ea typeface="ＭＳ Ｐゴシック" panose="020B0600070205080204" pitchFamily="34" charset="-128"/>
              </a:rPr>
              <a:t>Ethical barriers </a:t>
            </a:r>
          </a:p>
          <a:p>
            <a:pPr lvl="2"/>
            <a:r>
              <a:rPr lang="en-US" altLang="en-US" sz="1100" dirty="0">
                <a:ea typeface="ＭＳ Ｐゴシック" panose="020B0600070205080204" pitchFamily="34" charset="-128"/>
              </a:rPr>
              <a:t>L</a:t>
            </a:r>
            <a:r>
              <a:rPr lang="en-US" altLang="en-US" sz="1100" dirty="0" smtClean="0">
                <a:ea typeface="ＭＳ Ｐゴシック" panose="020B0600070205080204" pitchFamily="34" charset="-128"/>
              </a:rPr>
              <a:t>imit the extent of experimental drug exposure, manipulation of brain function</a:t>
            </a:r>
            <a:endParaRPr lang="en-US" altLang="en-US" sz="1100" dirty="0" smtClean="0">
              <a:solidFill>
                <a:schemeClr val="tx1"/>
              </a:solidFill>
              <a:ea typeface="ＭＳ Ｐゴシック" panose="020B0600070205080204" pitchFamily="34" charset="-128"/>
            </a:endParaRPr>
          </a:p>
          <a:p>
            <a:pPr marL="0" indent="0">
              <a:buNone/>
            </a:pPr>
            <a:endParaRPr lang="en-US" altLang="en-US" sz="900" dirty="0">
              <a:ea typeface="ＭＳ Ｐゴシック" panose="020B0600070205080204" pitchFamily="34" charset="-128"/>
            </a:endParaRPr>
          </a:p>
          <a:p>
            <a:r>
              <a:rPr lang="en-US" altLang="en-US" sz="1600" dirty="0" smtClean="0">
                <a:solidFill>
                  <a:schemeClr val="tx1"/>
                </a:solidFill>
                <a:ea typeface="ＭＳ Ｐゴシック" panose="020B0600070205080204" pitchFamily="34" charset="-128"/>
              </a:rPr>
              <a:t>Studies using animal models</a:t>
            </a:r>
          </a:p>
          <a:p>
            <a:pPr lvl="1"/>
            <a:r>
              <a:rPr lang="en-US" altLang="en-US" sz="1200" dirty="0" smtClean="0">
                <a:ea typeface="ＭＳ Ｐゴシック" panose="020B0600070205080204" pitchFamily="34" charset="-128"/>
              </a:rPr>
              <a:t>Do not recapitulate </a:t>
            </a:r>
            <a:r>
              <a:rPr lang="en-US" altLang="en-US" sz="1200" u="sng" dirty="0" smtClean="0">
                <a:ea typeface="ＭＳ Ｐゴシック" panose="020B0600070205080204" pitchFamily="34" charset="-128"/>
              </a:rPr>
              <a:t>all</a:t>
            </a:r>
            <a:r>
              <a:rPr lang="en-US" altLang="en-US" sz="1200" dirty="0" smtClean="0">
                <a:ea typeface="ＭＳ Ｐゴシック" panose="020B0600070205080204" pitchFamily="34" charset="-128"/>
              </a:rPr>
              <a:t> aspects of Substance Use Disorder (DSM-V)</a:t>
            </a:r>
          </a:p>
          <a:p>
            <a:pPr lvl="2"/>
            <a:r>
              <a:rPr lang="en-US" altLang="en-US" sz="1100" dirty="0" smtClean="0">
                <a:ea typeface="ＭＳ Ｐゴシック" panose="020B0600070205080204" pitchFamily="34" charset="-128"/>
              </a:rPr>
              <a:t>(1) Hazardous use, (2) social or interpersonal problems associated with use, (3) neglect of other roles in favor of use, (4) escalation of use, (5) repeat attempts to quit, (6) increased time spent using, (7) physical or psychological problems associated with use, (8) activities given up in favor of use, (9) tolerance, (10) withdrawal, (11) craving</a:t>
            </a:r>
          </a:p>
          <a:p>
            <a:pPr lvl="1"/>
            <a:r>
              <a:rPr lang="en-US" altLang="en-US" sz="1400" dirty="0" smtClean="0">
                <a:ea typeface="ＭＳ Ｐゴシック" panose="020B0600070205080204" pitchFamily="34" charset="-128"/>
              </a:rPr>
              <a:t>‘</a:t>
            </a:r>
            <a:r>
              <a:rPr lang="en-US" altLang="en-US" sz="1400" dirty="0" err="1" smtClean="0">
                <a:ea typeface="ＭＳ Ｐゴシック" panose="020B0600070205080204" pitchFamily="34" charset="-128"/>
              </a:rPr>
              <a:t>endophenotypes</a:t>
            </a:r>
            <a:r>
              <a:rPr lang="en-US" altLang="en-US" sz="1400" dirty="0" smtClean="0">
                <a:ea typeface="ＭＳ Ｐゴシック" panose="020B0600070205080204" pitchFamily="34" charset="-128"/>
              </a:rPr>
              <a:t>’ of addiction must be studied</a:t>
            </a:r>
          </a:p>
        </p:txBody>
      </p:sp>
      <p:pic>
        <p:nvPicPr>
          <p:cNvPr id="2" name="Picture 1"/>
          <p:cNvPicPr>
            <a:picLocks noChangeAspect="1"/>
          </p:cNvPicPr>
          <p:nvPr/>
        </p:nvPicPr>
        <p:blipFill>
          <a:blip r:embed="rId6"/>
          <a:stretch>
            <a:fillRect/>
          </a:stretch>
        </p:blipFill>
        <p:spPr>
          <a:xfrm>
            <a:off x="5152029" y="4089231"/>
            <a:ext cx="1516039" cy="907255"/>
          </a:xfrm>
          <a:prstGeom prst="rect">
            <a:avLst/>
          </a:prstGeom>
        </p:spPr>
      </p:pic>
    </p:spTree>
    <p:custDataLst>
      <p:tags r:id="rId1"/>
    </p:custDataLst>
    <p:extLst>
      <p:ext uri="{BB962C8B-B14F-4D97-AF65-F5344CB8AC3E}">
        <p14:creationId xmlns:p14="http://schemas.microsoft.com/office/powerpoint/2010/main" val="455058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3634518" y="2460888"/>
            <a:ext cx="2309084" cy="1321752"/>
          </a:xfrm>
          <a:prstGeom prst="rect">
            <a:avLst/>
          </a:prstGeom>
        </p:spPr>
      </p:pic>
      <p:sp>
        <p:nvSpPr>
          <p:cNvPr id="20482" name="Rectangle 2"/>
          <p:cNvSpPr>
            <a:spLocks noGrp="1" noChangeArrowheads="1"/>
          </p:cNvSpPr>
          <p:nvPr>
            <p:ph type="title"/>
            <p:custDataLst>
              <p:tags r:id="rId2"/>
            </p:custDataLst>
          </p:nvPr>
        </p:nvSpPr>
        <p:spPr>
          <a:xfrm>
            <a:off x="604838" y="164406"/>
            <a:ext cx="6172200" cy="669131"/>
          </a:xfrm>
        </p:spPr>
        <p:txBody>
          <a:bodyPr>
            <a:normAutofit/>
          </a:bodyPr>
          <a:lstStyle/>
          <a:p>
            <a:pPr eaLnBrk="1" hangingPunct="1"/>
            <a:r>
              <a:rPr lang="en-US" altLang="en-US" sz="2800" b="1" dirty="0" smtClean="0">
                <a:solidFill>
                  <a:srgbClr val="A91D36"/>
                </a:solidFill>
                <a:ea typeface="ＭＳ Ｐゴシック" panose="020B0600070205080204" pitchFamily="34" charset="-128"/>
              </a:rPr>
              <a:t>Boehm Lab</a:t>
            </a:r>
          </a:p>
        </p:txBody>
      </p:sp>
      <p:sp>
        <p:nvSpPr>
          <p:cNvPr id="20483" name="Rectangle 3"/>
          <p:cNvSpPr>
            <a:spLocks noGrp="1" noChangeArrowheads="1"/>
          </p:cNvSpPr>
          <p:nvPr>
            <p:ph idx="1"/>
            <p:custDataLst>
              <p:tags r:id="rId3"/>
            </p:custDataLst>
          </p:nvPr>
        </p:nvSpPr>
        <p:spPr>
          <a:xfrm>
            <a:off x="649955" y="1111341"/>
            <a:ext cx="2537724" cy="2843955"/>
          </a:xfrm>
        </p:spPr>
        <p:txBody>
          <a:bodyPr>
            <a:noAutofit/>
          </a:bodyPr>
          <a:lstStyle/>
          <a:p>
            <a:r>
              <a:rPr lang="en-US" altLang="en-US" sz="1500" dirty="0">
                <a:solidFill>
                  <a:schemeClr val="tx1"/>
                </a:solidFill>
                <a:ea typeface="ＭＳ Ｐゴシック" panose="020B0600070205080204" pitchFamily="34" charset="-128"/>
              </a:rPr>
              <a:t>G</a:t>
            </a:r>
            <a:r>
              <a:rPr lang="en-US" altLang="en-US" sz="1500" dirty="0" smtClean="0">
                <a:solidFill>
                  <a:schemeClr val="tx1"/>
                </a:solidFill>
                <a:ea typeface="ＭＳ Ｐゴシック" panose="020B0600070205080204" pitchFamily="34" charset="-128"/>
              </a:rPr>
              <a:t>enetic, developmental, and environmental determinants of drug intake and behavioral response in mice</a:t>
            </a:r>
            <a:endParaRPr lang="en-US" altLang="en-US" sz="1500" dirty="0" smtClean="0">
              <a:ea typeface="ＭＳ Ｐゴシック" panose="020B0600070205080204" pitchFamily="34" charset="-128"/>
            </a:endParaRPr>
          </a:p>
          <a:p>
            <a:endParaRPr lang="en-US" altLang="en-US" sz="1500" dirty="0">
              <a:ea typeface="ＭＳ Ｐゴシック" panose="020B0600070205080204" pitchFamily="34" charset="-128"/>
            </a:endParaRPr>
          </a:p>
          <a:p>
            <a:r>
              <a:rPr lang="en-US" altLang="en-US" sz="1500" dirty="0" smtClean="0">
                <a:solidFill>
                  <a:schemeClr val="tx1"/>
                </a:solidFill>
                <a:ea typeface="ＭＳ Ｐゴシック" panose="020B0600070205080204" pitchFamily="34" charset="-128"/>
              </a:rPr>
              <a:t>Neurobiological underpinnings of drug intake in mice</a:t>
            </a:r>
            <a:endParaRPr lang="en-US" altLang="en-US" sz="1500" dirty="0">
              <a:ea typeface="ＭＳ Ｐゴシック" panose="020B0600070205080204" pitchFamily="34" charset="-12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2850" y="1104993"/>
            <a:ext cx="3163076" cy="1581539"/>
          </a:xfrm>
          <a:prstGeom prst="rect">
            <a:avLst/>
          </a:prstGeom>
        </p:spPr>
      </p:pic>
      <p:pic>
        <p:nvPicPr>
          <p:cNvPr id="4" name="Picture 3"/>
          <p:cNvPicPr>
            <a:picLocks noChangeAspect="1"/>
          </p:cNvPicPr>
          <p:nvPr/>
        </p:nvPicPr>
        <p:blipFill>
          <a:blip r:embed="rId8"/>
          <a:stretch>
            <a:fillRect/>
          </a:stretch>
        </p:blipFill>
        <p:spPr>
          <a:xfrm>
            <a:off x="4051297" y="3456681"/>
            <a:ext cx="1700213" cy="435232"/>
          </a:xfrm>
          <a:prstGeom prst="rect">
            <a:avLst/>
          </a:prstGeom>
        </p:spPr>
      </p:pic>
      <p:pic>
        <p:nvPicPr>
          <p:cNvPr id="5" name="Picture 4"/>
          <p:cNvPicPr>
            <a:picLocks noChangeAspect="1"/>
          </p:cNvPicPr>
          <p:nvPr/>
        </p:nvPicPr>
        <p:blipFill>
          <a:blip r:embed="rId9"/>
          <a:stretch>
            <a:fillRect/>
          </a:stretch>
        </p:blipFill>
        <p:spPr>
          <a:xfrm>
            <a:off x="4293019" y="3944863"/>
            <a:ext cx="1216767" cy="405589"/>
          </a:xfrm>
          <a:prstGeom prst="rect">
            <a:avLst/>
          </a:prstGeom>
        </p:spPr>
      </p:pic>
      <p:pic>
        <p:nvPicPr>
          <p:cNvPr id="9" name="Picture 2" descr="See the source 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7867" y="3559041"/>
            <a:ext cx="821900" cy="5479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47447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2"/>
            </p:custDataLst>
          </p:nvPr>
        </p:nvSpPr>
        <p:spPr>
          <a:xfrm>
            <a:off x="604838" y="50106"/>
            <a:ext cx="6172200" cy="669131"/>
          </a:xfrm>
        </p:spPr>
        <p:txBody>
          <a:bodyPr>
            <a:normAutofit/>
          </a:bodyPr>
          <a:lstStyle/>
          <a:p>
            <a:pPr eaLnBrk="1" hangingPunct="1"/>
            <a:r>
              <a:rPr lang="en-US" altLang="en-US" sz="2800" b="1" dirty="0" smtClean="0">
                <a:solidFill>
                  <a:srgbClr val="A91D36"/>
                </a:solidFill>
                <a:ea typeface="ＭＳ Ｐゴシック" panose="020B0600070205080204" pitchFamily="34" charset="-128"/>
              </a:rPr>
              <a:t>Addiction Research @ IUPUI</a:t>
            </a:r>
          </a:p>
        </p:txBody>
      </p:sp>
      <p:sp>
        <p:nvSpPr>
          <p:cNvPr id="20483" name="Rectangle 3"/>
          <p:cNvSpPr>
            <a:spLocks noGrp="1" noChangeArrowheads="1"/>
          </p:cNvSpPr>
          <p:nvPr>
            <p:ph idx="1"/>
            <p:custDataLst>
              <p:tags r:id="rId3"/>
            </p:custDataLst>
          </p:nvPr>
        </p:nvSpPr>
        <p:spPr>
          <a:xfrm>
            <a:off x="685801" y="619125"/>
            <a:ext cx="4336576" cy="4133850"/>
          </a:xfrm>
        </p:spPr>
        <p:txBody>
          <a:bodyPr>
            <a:normAutofit fontScale="77500" lnSpcReduction="20000"/>
          </a:bodyPr>
          <a:lstStyle/>
          <a:p>
            <a:pPr>
              <a:lnSpc>
                <a:spcPct val="120000"/>
              </a:lnSpc>
              <a:spcBef>
                <a:spcPts val="0"/>
              </a:spcBef>
            </a:pPr>
            <a:r>
              <a:rPr lang="en-US" altLang="en-US" sz="1700" b="1" dirty="0" smtClean="0">
                <a:solidFill>
                  <a:schemeClr val="tx1"/>
                </a:solidFill>
                <a:ea typeface="ＭＳ Ｐゴシック" panose="020B0600070205080204" pitchFamily="34" charset="-128"/>
              </a:rPr>
              <a:t>School of Science</a:t>
            </a:r>
          </a:p>
          <a:p>
            <a:pPr lvl="1">
              <a:lnSpc>
                <a:spcPct val="120000"/>
              </a:lnSpc>
              <a:spcBef>
                <a:spcPts val="0"/>
              </a:spcBef>
            </a:pPr>
            <a:r>
              <a:rPr lang="en-US" altLang="en-US" sz="1400" dirty="0" smtClean="0">
                <a:ea typeface="ＭＳ Ｐゴシック" panose="020B0600070205080204" pitchFamily="34" charset="-128"/>
              </a:rPr>
              <a:t>Department of Psychology</a:t>
            </a:r>
          </a:p>
          <a:p>
            <a:pPr lvl="2">
              <a:lnSpc>
                <a:spcPct val="120000"/>
              </a:lnSpc>
              <a:spcBef>
                <a:spcPts val="0"/>
              </a:spcBef>
            </a:pPr>
            <a:r>
              <a:rPr lang="en-US" altLang="en-US" sz="1200" dirty="0" smtClean="0">
                <a:ea typeface="ＭＳ Ｐゴシック" panose="020B0600070205080204" pitchFamily="34" charset="-128"/>
              </a:rPr>
              <a:t>*Boehm, *Cyders, *Czachowski, Goodlett, *Grahame, *Lapish, *Logrip, Neal-Beliveau, Zapolski</a:t>
            </a:r>
          </a:p>
          <a:p>
            <a:pPr lvl="1">
              <a:lnSpc>
                <a:spcPct val="120000"/>
              </a:lnSpc>
              <a:spcBef>
                <a:spcPts val="0"/>
              </a:spcBef>
            </a:pPr>
            <a:r>
              <a:rPr lang="en-US" altLang="en-US" sz="1400" dirty="0" smtClean="0">
                <a:ea typeface="ＭＳ Ｐゴシック" panose="020B0600070205080204" pitchFamily="34" charset="-128"/>
              </a:rPr>
              <a:t>Department of Biology</a:t>
            </a:r>
          </a:p>
          <a:p>
            <a:pPr lvl="2">
              <a:lnSpc>
                <a:spcPct val="120000"/>
              </a:lnSpc>
              <a:spcBef>
                <a:spcPts val="0"/>
              </a:spcBef>
            </a:pPr>
            <a:r>
              <a:rPr lang="en-US" altLang="en-US" sz="1200" dirty="0" smtClean="0">
                <a:ea typeface="ＭＳ Ｐゴシック" panose="020B0600070205080204" pitchFamily="34" charset="-128"/>
              </a:rPr>
              <a:t>Baucum, Marrs</a:t>
            </a:r>
          </a:p>
          <a:p>
            <a:pPr lvl="1">
              <a:lnSpc>
                <a:spcPct val="120000"/>
              </a:lnSpc>
              <a:spcBef>
                <a:spcPts val="0"/>
              </a:spcBef>
            </a:pPr>
            <a:r>
              <a:rPr lang="en-US" altLang="en-US" sz="1400" dirty="0" smtClean="0">
                <a:ea typeface="ＭＳ Ｐゴシック" panose="020B0600070205080204" pitchFamily="34" charset="-128"/>
              </a:rPr>
              <a:t>Department of Mathematical Sciences</a:t>
            </a:r>
          </a:p>
          <a:p>
            <a:pPr lvl="2">
              <a:lnSpc>
                <a:spcPct val="120000"/>
              </a:lnSpc>
              <a:spcBef>
                <a:spcPts val="0"/>
              </a:spcBef>
            </a:pPr>
            <a:r>
              <a:rPr lang="en-US" altLang="en-US" sz="1200" dirty="0" smtClean="0">
                <a:ea typeface="ＭＳ Ｐゴシック" panose="020B0600070205080204" pitchFamily="34" charset="-128"/>
              </a:rPr>
              <a:t>*</a:t>
            </a:r>
            <a:r>
              <a:rPr lang="en-US" altLang="en-US" sz="1200" dirty="0" err="1" smtClean="0">
                <a:ea typeface="ＭＳ Ｐゴシック" panose="020B0600070205080204" pitchFamily="34" charset="-128"/>
              </a:rPr>
              <a:t>Kuznetsov</a:t>
            </a:r>
            <a:endParaRPr lang="en-US" altLang="en-US" sz="1200" dirty="0">
              <a:ea typeface="ＭＳ Ｐゴシック" panose="020B0600070205080204" pitchFamily="34" charset="-128"/>
            </a:endParaRPr>
          </a:p>
          <a:p>
            <a:pPr lvl="2">
              <a:lnSpc>
                <a:spcPct val="120000"/>
              </a:lnSpc>
              <a:spcBef>
                <a:spcPts val="0"/>
              </a:spcBef>
            </a:pPr>
            <a:endParaRPr lang="en-US" altLang="en-US" sz="900" dirty="0" smtClean="0">
              <a:ea typeface="ＭＳ Ｐゴシック" panose="020B0600070205080204" pitchFamily="34" charset="-128"/>
            </a:endParaRPr>
          </a:p>
          <a:p>
            <a:pPr>
              <a:lnSpc>
                <a:spcPct val="120000"/>
              </a:lnSpc>
              <a:spcBef>
                <a:spcPts val="0"/>
              </a:spcBef>
            </a:pPr>
            <a:r>
              <a:rPr lang="en-US" altLang="en-US" sz="1700" b="1" dirty="0" smtClean="0">
                <a:solidFill>
                  <a:schemeClr val="tx1"/>
                </a:solidFill>
                <a:ea typeface="ＭＳ Ｐゴシック" panose="020B0600070205080204" pitchFamily="34" charset="-128"/>
              </a:rPr>
              <a:t>School of Medicine</a:t>
            </a:r>
          </a:p>
          <a:p>
            <a:pPr lvl="1">
              <a:lnSpc>
                <a:spcPct val="120000"/>
              </a:lnSpc>
              <a:spcBef>
                <a:spcPts val="0"/>
              </a:spcBef>
            </a:pPr>
            <a:r>
              <a:rPr lang="en-US" altLang="en-US" sz="1400" dirty="0" smtClean="0">
                <a:ea typeface="ＭＳ Ｐゴシック" panose="020B0600070205080204" pitchFamily="34" charset="-128"/>
              </a:rPr>
              <a:t>Department of Biochemistry and Molecular Biology</a:t>
            </a:r>
          </a:p>
          <a:p>
            <a:pPr lvl="2">
              <a:lnSpc>
                <a:spcPct val="120000"/>
              </a:lnSpc>
              <a:spcBef>
                <a:spcPts val="0"/>
              </a:spcBef>
            </a:pPr>
            <a:r>
              <a:rPr lang="en-US" altLang="en-US" sz="1200" dirty="0" smtClean="0">
                <a:ea typeface="ＭＳ Ｐゴシック" panose="020B0600070205080204" pitchFamily="34" charset="-128"/>
              </a:rPr>
              <a:t>*Edenberg</a:t>
            </a:r>
          </a:p>
          <a:p>
            <a:pPr lvl="1">
              <a:lnSpc>
                <a:spcPct val="120000"/>
              </a:lnSpc>
              <a:spcBef>
                <a:spcPts val="0"/>
              </a:spcBef>
            </a:pPr>
            <a:r>
              <a:rPr lang="en-US" altLang="en-US" sz="1400" dirty="0" smtClean="0">
                <a:ea typeface="ＭＳ Ｐゴシック" panose="020B0600070205080204" pitchFamily="34" charset="-128"/>
              </a:rPr>
              <a:t>Department of Medical and Molecular Genetics</a:t>
            </a:r>
          </a:p>
          <a:p>
            <a:pPr lvl="2">
              <a:lnSpc>
                <a:spcPct val="120000"/>
              </a:lnSpc>
              <a:spcBef>
                <a:spcPts val="0"/>
              </a:spcBef>
            </a:pPr>
            <a:r>
              <a:rPr lang="en-US" altLang="en-US" sz="1200" dirty="0" smtClean="0">
                <a:ea typeface="ＭＳ Ｐゴシック" panose="020B0600070205080204" pitchFamily="34" charset="-128"/>
              </a:rPr>
              <a:t>Foroud</a:t>
            </a:r>
          </a:p>
          <a:p>
            <a:pPr lvl="1">
              <a:lnSpc>
                <a:spcPct val="120000"/>
              </a:lnSpc>
              <a:spcBef>
                <a:spcPts val="0"/>
              </a:spcBef>
            </a:pPr>
            <a:r>
              <a:rPr lang="en-US" altLang="en-US" sz="1400" dirty="0" smtClean="0">
                <a:ea typeface="ＭＳ Ｐゴシック" panose="020B0600070205080204" pitchFamily="34" charset="-128"/>
              </a:rPr>
              <a:t>Department of Neurology</a:t>
            </a:r>
          </a:p>
          <a:p>
            <a:pPr lvl="2">
              <a:lnSpc>
                <a:spcPct val="120000"/>
              </a:lnSpc>
              <a:spcBef>
                <a:spcPts val="0"/>
              </a:spcBef>
            </a:pPr>
            <a:r>
              <a:rPr lang="en-US" altLang="en-US" sz="1100" dirty="0" smtClean="0">
                <a:ea typeface="ＭＳ Ｐゴシック" panose="020B0600070205080204" pitchFamily="34" charset="-128"/>
              </a:rPr>
              <a:t>*Kareken</a:t>
            </a:r>
          </a:p>
          <a:p>
            <a:pPr lvl="1">
              <a:lnSpc>
                <a:spcPct val="120000"/>
              </a:lnSpc>
              <a:spcBef>
                <a:spcPts val="0"/>
              </a:spcBef>
            </a:pPr>
            <a:r>
              <a:rPr lang="en-US" altLang="en-US" sz="1400" dirty="0" smtClean="0">
                <a:ea typeface="ＭＳ Ｐゴシック" panose="020B0600070205080204" pitchFamily="34" charset="-128"/>
              </a:rPr>
              <a:t>Department </a:t>
            </a:r>
            <a:r>
              <a:rPr lang="en-US" altLang="en-US" sz="1400" dirty="0" smtClean="0">
                <a:ea typeface="ＭＳ Ｐゴシック" panose="020B0600070205080204" pitchFamily="34" charset="-128"/>
              </a:rPr>
              <a:t>of Pharmacology and Toxicology</a:t>
            </a:r>
          </a:p>
          <a:p>
            <a:pPr lvl="2">
              <a:lnSpc>
                <a:spcPct val="120000"/>
              </a:lnSpc>
              <a:spcBef>
                <a:spcPts val="0"/>
              </a:spcBef>
            </a:pPr>
            <a:r>
              <a:rPr lang="en-US" altLang="en-US" sz="1200" dirty="0" smtClean="0">
                <a:ea typeface="ＭＳ Ｐゴシック" panose="020B0600070205080204" pitchFamily="34" charset="-128"/>
              </a:rPr>
              <a:t>*Atwood, Yamamoto</a:t>
            </a:r>
          </a:p>
          <a:p>
            <a:pPr lvl="1">
              <a:lnSpc>
                <a:spcPct val="120000"/>
              </a:lnSpc>
              <a:spcBef>
                <a:spcPts val="0"/>
              </a:spcBef>
            </a:pPr>
            <a:r>
              <a:rPr lang="en-US" altLang="en-US" sz="1400" dirty="0" smtClean="0">
                <a:ea typeface="ＭＳ Ｐゴシック" panose="020B0600070205080204" pitchFamily="34" charset="-128"/>
              </a:rPr>
              <a:t>Department of Psychiatry</a:t>
            </a:r>
          </a:p>
          <a:p>
            <a:pPr lvl="2">
              <a:lnSpc>
                <a:spcPct val="120000"/>
              </a:lnSpc>
              <a:spcBef>
                <a:spcPts val="0"/>
              </a:spcBef>
            </a:pPr>
            <a:r>
              <a:rPr lang="en-US" altLang="en-US" sz="1200" dirty="0" smtClean="0">
                <a:ea typeface="ＭＳ Ｐゴシック" panose="020B0600070205080204" pitchFamily="34" charset="-128"/>
              </a:rPr>
              <a:t>*Bell, Chambers, *Engleman, </a:t>
            </a:r>
            <a:r>
              <a:rPr lang="en-US" altLang="en-US" sz="1200" dirty="0" err="1" smtClean="0">
                <a:ea typeface="ＭＳ Ｐゴシック" panose="020B0600070205080204" pitchFamily="34" charset="-128"/>
              </a:rPr>
              <a:t>Hopf</a:t>
            </a:r>
            <a:r>
              <a:rPr lang="en-US" altLang="en-US" sz="1200" dirty="0" smtClean="0">
                <a:ea typeface="ＭＳ Ｐゴシック" panose="020B0600070205080204" pitchFamily="34" charset="-128"/>
              </a:rPr>
              <a:t>, Hulvershorn, *Nurnberger, Oberlin, *Plawecki</a:t>
            </a:r>
          </a:p>
          <a:p>
            <a:pPr lvl="1">
              <a:lnSpc>
                <a:spcPct val="120000"/>
              </a:lnSpc>
              <a:spcBef>
                <a:spcPts val="0"/>
              </a:spcBef>
            </a:pPr>
            <a:r>
              <a:rPr lang="en-US" altLang="en-US" sz="1400" dirty="0" smtClean="0">
                <a:solidFill>
                  <a:schemeClr val="tx1"/>
                </a:solidFill>
                <a:ea typeface="ＭＳ Ｐゴシック" panose="020B0600070205080204" pitchFamily="34" charset="-128"/>
              </a:rPr>
              <a:t>Department of Radiology and Imaging Sciences</a:t>
            </a:r>
          </a:p>
          <a:p>
            <a:pPr lvl="2">
              <a:lnSpc>
                <a:spcPct val="120000"/>
              </a:lnSpc>
              <a:spcBef>
                <a:spcPts val="0"/>
              </a:spcBef>
            </a:pPr>
            <a:r>
              <a:rPr lang="en-US" altLang="en-US" sz="1200" dirty="0" smtClean="0">
                <a:ea typeface="ＭＳ Ｐゴシック" panose="020B0600070205080204" pitchFamily="34" charset="-128"/>
              </a:rPr>
              <a:t>Yoder</a:t>
            </a:r>
            <a:endParaRPr lang="en-US" altLang="en-US" sz="1200" dirty="0" smtClean="0">
              <a:ea typeface="ＭＳ Ｐゴシック" panose="020B0600070205080204" pitchFamily="34" charset="-128"/>
            </a:endParaRPr>
          </a:p>
          <a:p>
            <a:pPr lvl="2">
              <a:lnSpc>
                <a:spcPct val="120000"/>
              </a:lnSpc>
              <a:spcBef>
                <a:spcPts val="0"/>
              </a:spcBef>
            </a:pPr>
            <a:endParaRPr lang="en-US" altLang="en-US" sz="900" dirty="0" smtClean="0">
              <a:ea typeface="ＭＳ Ｐゴシック" panose="020B0600070205080204" pitchFamily="34" charset="-128"/>
            </a:endParaRPr>
          </a:p>
          <a:p>
            <a:pPr marL="85725" indent="0" algn="ctr">
              <a:lnSpc>
                <a:spcPct val="120000"/>
              </a:lnSpc>
              <a:spcBef>
                <a:spcPts val="0"/>
              </a:spcBef>
              <a:buNone/>
            </a:pPr>
            <a:r>
              <a:rPr lang="en-US" altLang="en-US" sz="1300" dirty="0" smtClean="0">
                <a:solidFill>
                  <a:schemeClr val="tx1"/>
                </a:solidFill>
                <a:ea typeface="ＭＳ Ｐゴシック" panose="020B0600070205080204" pitchFamily="34" charset="-128"/>
              </a:rPr>
              <a:t>*Indicates current affiliation with the </a:t>
            </a:r>
            <a:r>
              <a:rPr lang="en-US" altLang="en-US" sz="1300" b="1" dirty="0" smtClean="0">
                <a:solidFill>
                  <a:schemeClr val="tx1"/>
                </a:solidFill>
                <a:ea typeface="ＭＳ Ｐゴシック" panose="020B0600070205080204" pitchFamily="34" charset="-128"/>
              </a:rPr>
              <a:t>Indiana Alcohol Research Center</a:t>
            </a:r>
            <a:endParaRPr lang="en-US" altLang="en-US" sz="1300" b="1" dirty="0">
              <a:solidFill>
                <a:schemeClr val="tx1"/>
              </a:solidFill>
              <a:ea typeface="ＭＳ Ｐゴシック" panose="020B0600070205080204" pitchFamily="34" charset="-128"/>
            </a:endParaRPr>
          </a:p>
        </p:txBody>
      </p:sp>
      <p:pic>
        <p:nvPicPr>
          <p:cNvPr id="3" name="Picture 2"/>
          <p:cNvPicPr>
            <a:picLocks noChangeAspect="1"/>
          </p:cNvPicPr>
          <p:nvPr/>
        </p:nvPicPr>
        <p:blipFill>
          <a:blip r:embed="rId6"/>
          <a:stretch>
            <a:fillRect/>
          </a:stretch>
        </p:blipFill>
        <p:spPr>
          <a:xfrm>
            <a:off x="5519803" y="719237"/>
            <a:ext cx="1172699" cy="1233082"/>
          </a:xfrm>
          <a:prstGeom prst="rect">
            <a:avLst/>
          </a:prstGeom>
        </p:spPr>
      </p:pic>
      <p:pic>
        <p:nvPicPr>
          <p:cNvPr id="4" name="Picture 3"/>
          <p:cNvPicPr>
            <a:picLocks noChangeAspect="1"/>
          </p:cNvPicPr>
          <p:nvPr/>
        </p:nvPicPr>
        <p:blipFill>
          <a:blip r:embed="rId7"/>
          <a:stretch>
            <a:fillRect/>
          </a:stretch>
        </p:blipFill>
        <p:spPr>
          <a:xfrm>
            <a:off x="5519803" y="3951229"/>
            <a:ext cx="1103696" cy="521797"/>
          </a:xfrm>
          <a:prstGeom prst="rect">
            <a:avLst/>
          </a:prstGeom>
        </p:spPr>
      </p:pic>
    </p:spTree>
    <p:custDataLst>
      <p:tags r:id="rId1"/>
    </p:custDataLst>
    <p:extLst>
      <p:ext uri="{BB962C8B-B14F-4D97-AF65-F5344CB8AC3E}">
        <p14:creationId xmlns:p14="http://schemas.microsoft.com/office/powerpoint/2010/main" val="1671548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2"/>
            </p:custDataLst>
          </p:nvPr>
        </p:nvSpPr>
        <p:spPr>
          <a:xfrm>
            <a:off x="604838" y="205779"/>
            <a:ext cx="6172200" cy="669131"/>
          </a:xfrm>
        </p:spPr>
        <p:txBody>
          <a:bodyPr>
            <a:normAutofit fontScale="90000"/>
          </a:bodyPr>
          <a:lstStyle/>
          <a:p>
            <a:pPr eaLnBrk="1" hangingPunct="1"/>
            <a:r>
              <a:rPr lang="en-US" altLang="en-US" sz="2800" b="1" dirty="0" smtClean="0">
                <a:solidFill>
                  <a:srgbClr val="A91D36"/>
                </a:solidFill>
                <a:ea typeface="ＭＳ Ｐゴシック" panose="020B0600070205080204" pitchFamily="34" charset="-128"/>
              </a:rPr>
              <a:t>Modeling Binge Alcohol Drinking </a:t>
            </a:r>
            <a:br>
              <a:rPr lang="en-US" altLang="en-US" sz="2800" b="1" dirty="0" smtClean="0">
                <a:solidFill>
                  <a:srgbClr val="A91D36"/>
                </a:solidFill>
                <a:ea typeface="ＭＳ Ｐゴシック" panose="020B0600070205080204" pitchFamily="34" charset="-128"/>
              </a:rPr>
            </a:br>
            <a:r>
              <a:rPr lang="en-US" altLang="en-US" sz="2800" b="1" dirty="0" smtClean="0">
                <a:solidFill>
                  <a:srgbClr val="A91D36"/>
                </a:solidFill>
                <a:ea typeface="ＭＳ Ｐゴシック" panose="020B0600070205080204" pitchFamily="34" charset="-128"/>
              </a:rPr>
              <a:t>in Mice</a:t>
            </a:r>
          </a:p>
        </p:txBody>
      </p:sp>
      <p:pic>
        <p:nvPicPr>
          <p:cNvPr id="6" name="Picture 5"/>
          <p:cNvPicPr>
            <a:picLocks noChangeAspect="1"/>
          </p:cNvPicPr>
          <p:nvPr/>
        </p:nvPicPr>
        <p:blipFill>
          <a:blip r:embed="rId6"/>
          <a:stretch>
            <a:fillRect/>
          </a:stretch>
        </p:blipFill>
        <p:spPr>
          <a:xfrm>
            <a:off x="1286527" y="1227494"/>
            <a:ext cx="1920700" cy="2980927"/>
          </a:xfrm>
          <a:prstGeom prst="rect">
            <a:avLst/>
          </a:prstGeom>
        </p:spPr>
      </p:pic>
      <p:sp>
        <p:nvSpPr>
          <p:cNvPr id="15" name="TextBox 14"/>
          <p:cNvSpPr txBox="1"/>
          <p:nvPr/>
        </p:nvSpPr>
        <p:spPr>
          <a:xfrm>
            <a:off x="1188989" y="4204833"/>
            <a:ext cx="1938351" cy="338554"/>
          </a:xfrm>
          <a:prstGeom prst="rect">
            <a:avLst/>
          </a:prstGeom>
          <a:noFill/>
        </p:spPr>
        <p:txBody>
          <a:bodyPr wrap="none" rtlCol="0">
            <a:spAutoFit/>
          </a:bodyPr>
          <a:lstStyle/>
          <a:p>
            <a:r>
              <a:rPr lang="en-US" sz="1600" b="1" dirty="0" smtClean="0"/>
              <a:t>Drinking-in-the-Dark</a:t>
            </a:r>
            <a:endParaRPr lang="en-US" sz="1600" b="1" dirty="0"/>
          </a:p>
        </p:txBody>
      </p:sp>
      <p:sp>
        <p:nvSpPr>
          <p:cNvPr id="10" name="Rectangle 3"/>
          <p:cNvSpPr>
            <a:spLocks noGrp="1" noChangeArrowheads="1"/>
          </p:cNvSpPr>
          <p:nvPr>
            <p:ph idx="1"/>
            <p:custDataLst>
              <p:tags r:id="rId3"/>
            </p:custDataLst>
          </p:nvPr>
        </p:nvSpPr>
        <p:spPr>
          <a:xfrm>
            <a:off x="3576226" y="957612"/>
            <a:ext cx="2962469" cy="3616225"/>
          </a:xfrm>
        </p:spPr>
        <p:txBody>
          <a:bodyPr>
            <a:normAutofit fontScale="85000" lnSpcReduction="10000"/>
          </a:bodyPr>
          <a:lstStyle/>
          <a:p>
            <a:pPr>
              <a:lnSpc>
                <a:spcPct val="120000"/>
              </a:lnSpc>
              <a:spcBef>
                <a:spcPts val="0"/>
              </a:spcBef>
            </a:pPr>
            <a:r>
              <a:rPr lang="en-US" altLang="en-US" sz="1600" dirty="0" smtClean="0">
                <a:solidFill>
                  <a:schemeClr val="tx1"/>
                </a:solidFill>
                <a:ea typeface="ＭＳ Ｐゴシック" panose="020B0600070205080204" pitchFamily="34" charset="-128"/>
              </a:rPr>
              <a:t>Produces binge-like alcohol drinking, with blood levels exceeding 0.08 mg/</a:t>
            </a:r>
            <a:r>
              <a:rPr lang="en-US" altLang="en-US" sz="1600" dirty="0" err="1" smtClean="0">
                <a:solidFill>
                  <a:schemeClr val="tx1"/>
                </a:solidFill>
                <a:ea typeface="ＭＳ Ｐゴシック" panose="020B0600070205080204" pitchFamily="34" charset="-128"/>
              </a:rPr>
              <a:t>dL</a:t>
            </a:r>
            <a:endParaRPr lang="en-US" altLang="en-US" sz="1600" dirty="0">
              <a:solidFill>
                <a:schemeClr val="tx1"/>
              </a:solidFill>
              <a:ea typeface="ＭＳ Ｐゴシック" panose="020B0600070205080204" pitchFamily="34" charset="-128"/>
            </a:endParaRPr>
          </a:p>
          <a:p>
            <a:pPr>
              <a:lnSpc>
                <a:spcPct val="120000"/>
              </a:lnSpc>
              <a:spcBef>
                <a:spcPts val="0"/>
              </a:spcBef>
            </a:pPr>
            <a:endParaRPr lang="en-US" altLang="en-US" sz="1600" dirty="0" smtClean="0">
              <a:solidFill>
                <a:schemeClr val="tx1"/>
              </a:solidFill>
              <a:ea typeface="ＭＳ Ｐゴシック" panose="020B0600070205080204" pitchFamily="34" charset="-128"/>
            </a:endParaRPr>
          </a:p>
          <a:p>
            <a:pPr>
              <a:lnSpc>
                <a:spcPct val="120000"/>
              </a:lnSpc>
              <a:spcBef>
                <a:spcPts val="0"/>
              </a:spcBef>
            </a:pPr>
            <a:r>
              <a:rPr lang="en-US" altLang="en-US" sz="1600" dirty="0" smtClean="0">
                <a:solidFill>
                  <a:schemeClr val="tx1"/>
                </a:solidFill>
                <a:ea typeface="ＭＳ Ｐゴシック" panose="020B0600070205080204" pitchFamily="34" charset="-128"/>
              </a:rPr>
              <a:t>Mice display behavioral impairment, which undergoes tolerance with continued daily binge-like drinking</a:t>
            </a:r>
          </a:p>
          <a:p>
            <a:pPr>
              <a:lnSpc>
                <a:spcPct val="120000"/>
              </a:lnSpc>
              <a:spcBef>
                <a:spcPts val="0"/>
              </a:spcBef>
            </a:pPr>
            <a:endParaRPr lang="en-US" altLang="en-US" sz="1600" dirty="0">
              <a:solidFill>
                <a:schemeClr val="tx1"/>
              </a:solidFill>
              <a:ea typeface="ＭＳ Ｐゴシック" panose="020B0600070205080204" pitchFamily="34" charset="-128"/>
            </a:endParaRPr>
          </a:p>
          <a:p>
            <a:pPr>
              <a:lnSpc>
                <a:spcPct val="120000"/>
              </a:lnSpc>
              <a:spcBef>
                <a:spcPts val="0"/>
              </a:spcBef>
            </a:pPr>
            <a:r>
              <a:rPr lang="en-US" altLang="en-US" sz="1600" dirty="0" smtClean="0">
                <a:solidFill>
                  <a:schemeClr val="tx1"/>
                </a:solidFill>
                <a:ea typeface="ＭＳ Ｐゴシック" panose="020B0600070205080204" pitchFamily="34" charset="-128"/>
              </a:rPr>
              <a:t>Mice escalate drinking over days, and develop front-loading behavior by about the 7</a:t>
            </a:r>
            <a:r>
              <a:rPr lang="en-US" altLang="en-US" sz="1600" baseline="30000" dirty="0" smtClean="0">
                <a:solidFill>
                  <a:schemeClr val="tx1"/>
                </a:solidFill>
                <a:ea typeface="ＭＳ Ｐゴシック" panose="020B0600070205080204" pitchFamily="34" charset="-128"/>
              </a:rPr>
              <a:t>th</a:t>
            </a:r>
            <a:r>
              <a:rPr lang="en-US" altLang="en-US" sz="1600" dirty="0" smtClean="0">
                <a:solidFill>
                  <a:schemeClr val="tx1"/>
                </a:solidFill>
                <a:ea typeface="ＭＳ Ｐゴシック" panose="020B0600070205080204" pitchFamily="34" charset="-128"/>
              </a:rPr>
              <a:t> day</a:t>
            </a:r>
          </a:p>
          <a:p>
            <a:pPr>
              <a:lnSpc>
                <a:spcPct val="120000"/>
              </a:lnSpc>
              <a:spcBef>
                <a:spcPts val="0"/>
              </a:spcBef>
            </a:pPr>
            <a:endParaRPr lang="en-US" altLang="en-US" sz="1600" dirty="0">
              <a:solidFill>
                <a:schemeClr val="tx1"/>
              </a:solidFill>
              <a:ea typeface="ＭＳ Ｐゴシック" panose="020B0600070205080204" pitchFamily="34" charset="-128"/>
            </a:endParaRPr>
          </a:p>
          <a:p>
            <a:pPr>
              <a:lnSpc>
                <a:spcPct val="120000"/>
              </a:lnSpc>
              <a:spcBef>
                <a:spcPts val="0"/>
              </a:spcBef>
            </a:pPr>
            <a:r>
              <a:rPr lang="en-US" altLang="en-US" sz="1600" dirty="0" smtClean="0">
                <a:solidFill>
                  <a:schemeClr val="tx1"/>
                </a:solidFill>
                <a:ea typeface="ＭＳ Ｐゴシック" panose="020B0600070205080204" pitchFamily="34" charset="-128"/>
              </a:rPr>
              <a:t>Adolescent mice are more avid binge drinkers than adults</a:t>
            </a:r>
            <a:endParaRPr lang="en-US" altLang="en-US" sz="900" dirty="0">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2293260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2"/>
            </p:custDataLst>
          </p:nvPr>
        </p:nvSpPr>
        <p:spPr>
          <a:xfrm>
            <a:off x="661916" y="161848"/>
            <a:ext cx="6115122" cy="669131"/>
          </a:xfrm>
        </p:spPr>
        <p:txBody>
          <a:bodyPr>
            <a:normAutofit/>
          </a:bodyPr>
          <a:lstStyle/>
          <a:p>
            <a:pPr eaLnBrk="1" hangingPunct="1"/>
            <a:r>
              <a:rPr lang="en-US" altLang="en-US" sz="2800" b="1" dirty="0" smtClean="0">
                <a:solidFill>
                  <a:srgbClr val="A91D36"/>
                </a:solidFill>
                <a:ea typeface="ＭＳ Ｐゴシック" panose="020B0600070205080204" pitchFamily="34" charset="-128"/>
              </a:rPr>
              <a:t>Modeling Edible </a:t>
            </a:r>
            <a:r>
              <a:rPr lang="el-GR" altLang="en-US" sz="2800" b="1" dirty="0" smtClean="0">
                <a:solidFill>
                  <a:srgbClr val="A91D36"/>
                </a:solidFill>
                <a:ea typeface="ＭＳ Ｐゴシック" panose="020B0600070205080204" pitchFamily="34" charset="-128"/>
              </a:rPr>
              <a:t>Δ</a:t>
            </a:r>
            <a:r>
              <a:rPr lang="en-US" altLang="en-US" sz="2800" b="1" dirty="0" smtClean="0">
                <a:solidFill>
                  <a:srgbClr val="A91D36"/>
                </a:solidFill>
                <a:ea typeface="ＭＳ Ｐゴシック" panose="020B0600070205080204" pitchFamily="34" charset="-128"/>
              </a:rPr>
              <a:t>9-THC in Mice</a:t>
            </a:r>
          </a:p>
        </p:txBody>
      </p:sp>
      <p:sp>
        <p:nvSpPr>
          <p:cNvPr id="15" name="TextBox 14"/>
          <p:cNvSpPr txBox="1"/>
          <p:nvPr/>
        </p:nvSpPr>
        <p:spPr>
          <a:xfrm>
            <a:off x="720156" y="3897572"/>
            <a:ext cx="3410357" cy="338554"/>
          </a:xfrm>
          <a:prstGeom prst="rect">
            <a:avLst/>
          </a:prstGeom>
          <a:noFill/>
        </p:spPr>
        <p:txBody>
          <a:bodyPr wrap="none" rtlCol="0">
            <a:spAutoFit/>
          </a:bodyPr>
          <a:lstStyle/>
          <a:p>
            <a:r>
              <a:rPr lang="en-US" sz="1600" b="1" dirty="0" smtClean="0"/>
              <a:t>Edible </a:t>
            </a:r>
            <a:r>
              <a:rPr lang="el-GR" sz="1600" b="1" dirty="0" smtClean="0"/>
              <a:t>Δ</a:t>
            </a:r>
            <a:r>
              <a:rPr lang="en-US" sz="1600" b="1" dirty="0" smtClean="0"/>
              <a:t>9-Tetrahydrocannabinol (THC)</a:t>
            </a:r>
            <a:endParaRPr lang="en-US" sz="1600" b="1" dirty="0"/>
          </a:p>
        </p:txBody>
      </p:sp>
      <p:pic>
        <p:nvPicPr>
          <p:cNvPr id="2" name="Picture 1"/>
          <p:cNvPicPr>
            <a:picLocks noChangeAspect="1"/>
          </p:cNvPicPr>
          <p:nvPr/>
        </p:nvPicPr>
        <p:blipFill>
          <a:blip r:embed="rId6"/>
          <a:stretch>
            <a:fillRect/>
          </a:stretch>
        </p:blipFill>
        <p:spPr>
          <a:xfrm>
            <a:off x="809316" y="1308426"/>
            <a:ext cx="3324541" cy="2609618"/>
          </a:xfrm>
          <a:prstGeom prst="rect">
            <a:avLst/>
          </a:prstGeom>
        </p:spPr>
      </p:pic>
      <p:sp>
        <p:nvSpPr>
          <p:cNvPr id="10" name="Rectangle 3"/>
          <p:cNvSpPr>
            <a:spLocks noGrp="1" noChangeArrowheads="1"/>
          </p:cNvSpPr>
          <p:nvPr>
            <p:ph idx="1"/>
            <p:custDataLst>
              <p:tags r:id="rId3"/>
            </p:custDataLst>
          </p:nvPr>
        </p:nvSpPr>
        <p:spPr>
          <a:xfrm>
            <a:off x="4263525" y="940536"/>
            <a:ext cx="2294224" cy="3616225"/>
          </a:xfrm>
        </p:spPr>
        <p:txBody>
          <a:bodyPr>
            <a:noAutofit/>
          </a:bodyPr>
          <a:lstStyle/>
          <a:p>
            <a:pPr>
              <a:spcBef>
                <a:spcPts val="0"/>
              </a:spcBef>
            </a:pPr>
            <a:r>
              <a:rPr lang="en-US" altLang="en-US" sz="1400" dirty="0" smtClean="0">
                <a:solidFill>
                  <a:schemeClr val="tx1"/>
                </a:solidFill>
                <a:ea typeface="ＭＳ Ｐゴシック" panose="020B0600070205080204" pitchFamily="34" charset="-128"/>
              </a:rPr>
              <a:t>Mice will routinely consume 5-10 mg/kg THC daily</a:t>
            </a:r>
            <a:endParaRPr lang="en-US" altLang="en-US" sz="1400" dirty="0">
              <a:solidFill>
                <a:schemeClr val="tx1"/>
              </a:solidFill>
              <a:ea typeface="ＭＳ Ｐゴシック" panose="020B0600070205080204" pitchFamily="34" charset="-128"/>
            </a:endParaRPr>
          </a:p>
          <a:p>
            <a:pPr>
              <a:spcBef>
                <a:spcPts val="0"/>
              </a:spcBef>
            </a:pPr>
            <a:endParaRPr lang="en-US" altLang="en-US" sz="1400" dirty="0" smtClean="0">
              <a:solidFill>
                <a:schemeClr val="tx1"/>
              </a:solidFill>
              <a:ea typeface="ＭＳ Ｐゴシック" panose="020B0600070205080204" pitchFamily="34" charset="-128"/>
            </a:endParaRPr>
          </a:p>
          <a:p>
            <a:pPr>
              <a:spcBef>
                <a:spcPts val="0"/>
              </a:spcBef>
            </a:pPr>
            <a:r>
              <a:rPr lang="en-US" altLang="en-US" sz="1400" dirty="0" smtClean="0">
                <a:solidFill>
                  <a:schemeClr val="tx1"/>
                </a:solidFill>
                <a:ea typeface="ＭＳ Ｐゴシック" panose="020B0600070205080204" pitchFamily="34" charset="-128"/>
              </a:rPr>
              <a:t>Mice display behavioral impairment, which undergoes tolerance with continued daily consumption</a:t>
            </a:r>
          </a:p>
          <a:p>
            <a:pPr>
              <a:spcBef>
                <a:spcPts val="0"/>
              </a:spcBef>
            </a:pPr>
            <a:endParaRPr lang="en-US" altLang="en-US" sz="1400" dirty="0">
              <a:solidFill>
                <a:schemeClr val="tx1"/>
              </a:solidFill>
              <a:ea typeface="ＭＳ Ｐゴシック" panose="020B0600070205080204" pitchFamily="34" charset="-128"/>
            </a:endParaRPr>
          </a:p>
          <a:p>
            <a:pPr>
              <a:spcBef>
                <a:spcPts val="0"/>
              </a:spcBef>
            </a:pPr>
            <a:r>
              <a:rPr lang="en-US" altLang="en-US" sz="1400" dirty="0" smtClean="0">
                <a:solidFill>
                  <a:schemeClr val="tx1"/>
                </a:solidFill>
                <a:ea typeface="ＭＳ Ｐゴシック" panose="020B0600070205080204" pitchFamily="34" charset="-128"/>
              </a:rPr>
              <a:t>Behavioral impairment blocked by a CB1 receptor antagonist</a:t>
            </a:r>
          </a:p>
          <a:p>
            <a:pPr>
              <a:spcBef>
                <a:spcPts val="0"/>
              </a:spcBef>
            </a:pPr>
            <a:endParaRPr lang="en-US" altLang="en-US" sz="1400" dirty="0">
              <a:solidFill>
                <a:schemeClr val="tx1"/>
              </a:solidFill>
              <a:ea typeface="ＭＳ Ｐゴシック" panose="020B0600070205080204" pitchFamily="34" charset="-128"/>
            </a:endParaRPr>
          </a:p>
          <a:p>
            <a:pPr>
              <a:spcBef>
                <a:spcPts val="0"/>
              </a:spcBef>
            </a:pPr>
            <a:r>
              <a:rPr lang="en-US" altLang="en-US" sz="1400" dirty="0" smtClean="0">
                <a:solidFill>
                  <a:schemeClr val="tx1"/>
                </a:solidFill>
                <a:ea typeface="ＭＳ Ｐゴシック" panose="020B0600070205080204" pitchFamily="34" charset="-128"/>
              </a:rPr>
              <a:t>Adolescent mice will also engage in edible THC consumption</a:t>
            </a:r>
            <a:endParaRPr lang="en-US" altLang="en-US" sz="800" dirty="0">
              <a:ea typeface="ＭＳ Ｐゴシック" panose="020B0600070205080204" pitchFamily="34" charset="-128"/>
            </a:endParaRPr>
          </a:p>
        </p:txBody>
      </p:sp>
      <p:sp>
        <p:nvSpPr>
          <p:cNvPr id="4" name="TextBox 3"/>
          <p:cNvSpPr txBox="1"/>
          <p:nvPr/>
        </p:nvSpPr>
        <p:spPr>
          <a:xfrm>
            <a:off x="809316" y="1612496"/>
            <a:ext cx="1292341" cy="246221"/>
          </a:xfrm>
          <a:prstGeom prst="rect">
            <a:avLst/>
          </a:prstGeom>
          <a:noFill/>
        </p:spPr>
        <p:txBody>
          <a:bodyPr wrap="none" rtlCol="0">
            <a:spAutoFit/>
          </a:bodyPr>
          <a:lstStyle/>
          <a:p>
            <a:r>
              <a:rPr lang="en-US" sz="1000" b="1" dirty="0" smtClean="0"/>
              <a:t>Flour, sugar, and salt</a:t>
            </a:r>
            <a:endParaRPr lang="en-US" sz="1000" b="1" dirty="0"/>
          </a:p>
        </p:txBody>
      </p:sp>
      <p:sp>
        <p:nvSpPr>
          <p:cNvPr id="12" name="TextBox 11"/>
          <p:cNvSpPr txBox="1"/>
          <p:nvPr/>
        </p:nvSpPr>
        <p:spPr>
          <a:xfrm>
            <a:off x="2209561" y="1862799"/>
            <a:ext cx="622286" cy="400110"/>
          </a:xfrm>
          <a:prstGeom prst="rect">
            <a:avLst/>
          </a:prstGeom>
          <a:noFill/>
        </p:spPr>
        <p:txBody>
          <a:bodyPr wrap="none" rtlCol="0">
            <a:spAutoFit/>
          </a:bodyPr>
          <a:lstStyle/>
          <a:p>
            <a:pPr algn="ctr"/>
            <a:r>
              <a:rPr lang="en-US" sz="1000" b="1" dirty="0" smtClean="0"/>
              <a:t>Glycerol</a:t>
            </a:r>
          </a:p>
          <a:p>
            <a:pPr algn="ctr"/>
            <a:r>
              <a:rPr lang="en-US" sz="1000" b="1" dirty="0" smtClean="0"/>
              <a:t>(+THC)</a:t>
            </a:r>
            <a:endParaRPr lang="en-US" sz="1000" b="1" dirty="0"/>
          </a:p>
        </p:txBody>
      </p:sp>
      <p:sp>
        <p:nvSpPr>
          <p:cNvPr id="13" name="TextBox 12"/>
          <p:cNvSpPr txBox="1"/>
          <p:nvPr/>
        </p:nvSpPr>
        <p:spPr>
          <a:xfrm>
            <a:off x="3134645" y="2076777"/>
            <a:ext cx="756938" cy="246221"/>
          </a:xfrm>
          <a:prstGeom prst="rect">
            <a:avLst/>
          </a:prstGeom>
          <a:noFill/>
        </p:spPr>
        <p:txBody>
          <a:bodyPr wrap="none" rtlCol="0">
            <a:spAutoFit/>
          </a:bodyPr>
          <a:lstStyle/>
          <a:p>
            <a:r>
              <a:rPr lang="en-US" sz="1000" b="1" dirty="0" smtClean="0"/>
              <a:t>Dough ball</a:t>
            </a:r>
            <a:endParaRPr lang="en-US" sz="1000" b="1" dirty="0"/>
          </a:p>
        </p:txBody>
      </p:sp>
      <p:sp>
        <p:nvSpPr>
          <p:cNvPr id="14" name="TextBox 13"/>
          <p:cNvSpPr txBox="1"/>
          <p:nvPr/>
        </p:nvSpPr>
        <p:spPr>
          <a:xfrm>
            <a:off x="1741429" y="3333269"/>
            <a:ext cx="756938" cy="246221"/>
          </a:xfrm>
          <a:prstGeom prst="rect">
            <a:avLst/>
          </a:prstGeom>
          <a:noFill/>
        </p:spPr>
        <p:txBody>
          <a:bodyPr wrap="none" rtlCol="0">
            <a:spAutoFit/>
          </a:bodyPr>
          <a:lstStyle/>
          <a:p>
            <a:r>
              <a:rPr lang="en-US" sz="1000" b="1" dirty="0" smtClean="0"/>
              <a:t>Dough ball</a:t>
            </a:r>
            <a:endParaRPr lang="en-US" sz="1000" b="1" dirty="0"/>
          </a:p>
        </p:txBody>
      </p:sp>
      <p:sp>
        <p:nvSpPr>
          <p:cNvPr id="16" name="TextBox 15"/>
          <p:cNvSpPr txBox="1"/>
          <p:nvPr/>
        </p:nvSpPr>
        <p:spPr>
          <a:xfrm>
            <a:off x="984491" y="3186795"/>
            <a:ext cx="756938" cy="246221"/>
          </a:xfrm>
          <a:prstGeom prst="rect">
            <a:avLst/>
          </a:prstGeom>
          <a:noFill/>
        </p:spPr>
        <p:txBody>
          <a:bodyPr wrap="none" rtlCol="0">
            <a:spAutoFit/>
          </a:bodyPr>
          <a:lstStyle/>
          <a:p>
            <a:r>
              <a:rPr lang="en-US" sz="1000" b="1" dirty="0" smtClean="0"/>
              <a:t>Dough ball</a:t>
            </a:r>
            <a:endParaRPr lang="en-US" sz="1000" b="1" dirty="0"/>
          </a:p>
        </p:txBody>
      </p:sp>
      <p:sp>
        <p:nvSpPr>
          <p:cNvPr id="17" name="TextBox 16"/>
          <p:cNvSpPr txBox="1"/>
          <p:nvPr/>
        </p:nvSpPr>
        <p:spPr>
          <a:xfrm>
            <a:off x="3114173" y="3651351"/>
            <a:ext cx="898003" cy="246221"/>
          </a:xfrm>
          <a:prstGeom prst="rect">
            <a:avLst/>
          </a:prstGeom>
          <a:noFill/>
        </p:spPr>
        <p:txBody>
          <a:bodyPr wrap="none" rtlCol="0">
            <a:spAutoFit/>
          </a:bodyPr>
          <a:lstStyle/>
          <a:p>
            <a:r>
              <a:rPr lang="en-US" sz="1000" b="1" dirty="0" smtClean="0"/>
              <a:t>Consumption</a:t>
            </a:r>
            <a:endParaRPr lang="en-US" sz="1000" b="1" dirty="0"/>
          </a:p>
        </p:txBody>
      </p:sp>
    </p:spTree>
    <p:custDataLst>
      <p:tags r:id="rId1"/>
    </p:custDataLst>
    <p:extLst>
      <p:ext uri="{BB962C8B-B14F-4D97-AF65-F5344CB8AC3E}">
        <p14:creationId xmlns:p14="http://schemas.microsoft.com/office/powerpoint/2010/main" val="350053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2"/>
            </p:custDataLst>
          </p:nvPr>
        </p:nvSpPr>
        <p:spPr>
          <a:xfrm>
            <a:off x="604838" y="154452"/>
            <a:ext cx="6172200" cy="669131"/>
          </a:xfrm>
        </p:spPr>
        <p:txBody>
          <a:bodyPr>
            <a:normAutofit fontScale="90000"/>
          </a:bodyPr>
          <a:lstStyle/>
          <a:p>
            <a:pPr eaLnBrk="1" hangingPunct="1"/>
            <a:r>
              <a:rPr lang="en-US" altLang="en-US" sz="2800" b="1" dirty="0" smtClean="0">
                <a:solidFill>
                  <a:srgbClr val="A91D36"/>
                </a:solidFill>
                <a:ea typeface="ＭＳ Ｐゴシック" panose="020B0600070205080204" pitchFamily="34" charset="-128"/>
              </a:rPr>
              <a:t>Active Boehm Lab Research Projects</a:t>
            </a:r>
          </a:p>
        </p:txBody>
      </p:sp>
      <p:sp>
        <p:nvSpPr>
          <p:cNvPr id="20483" name="Rectangle 3"/>
          <p:cNvSpPr>
            <a:spLocks noGrp="1" noChangeArrowheads="1"/>
          </p:cNvSpPr>
          <p:nvPr>
            <p:ph idx="1"/>
            <p:custDataLst>
              <p:tags r:id="rId3"/>
            </p:custDataLst>
          </p:nvPr>
        </p:nvSpPr>
        <p:spPr>
          <a:xfrm>
            <a:off x="674818" y="845986"/>
            <a:ext cx="6046704" cy="3417094"/>
          </a:xfrm>
        </p:spPr>
        <p:txBody>
          <a:bodyPr>
            <a:normAutofit/>
          </a:bodyPr>
          <a:lstStyle/>
          <a:p>
            <a:r>
              <a:rPr lang="en-US" altLang="en-US" sz="1600" dirty="0" smtClean="0">
                <a:solidFill>
                  <a:schemeClr val="tx1"/>
                </a:solidFill>
                <a:ea typeface="ＭＳ Ｐゴシック" panose="020B0600070205080204" pitchFamily="34" charset="-128"/>
              </a:rPr>
              <a:t>IU Addictions Grand Challenge</a:t>
            </a:r>
          </a:p>
          <a:p>
            <a:pPr lvl="1"/>
            <a:r>
              <a:rPr lang="en-US" altLang="en-US" sz="1300" dirty="0" smtClean="0">
                <a:solidFill>
                  <a:schemeClr val="tx1"/>
                </a:solidFill>
                <a:ea typeface="ＭＳ Ｐゴシック" panose="020B0600070205080204" pitchFamily="34" charset="-128"/>
              </a:rPr>
              <a:t>Effects of childhood and adolescent low-level lead (</a:t>
            </a:r>
            <a:r>
              <a:rPr lang="en-US" altLang="en-US" sz="1300" dirty="0" err="1" smtClean="0">
                <a:solidFill>
                  <a:schemeClr val="tx1"/>
                </a:solidFill>
                <a:ea typeface="ＭＳ Ｐゴシック" panose="020B0600070205080204" pitchFamily="34" charset="-128"/>
              </a:rPr>
              <a:t>Pb</a:t>
            </a:r>
            <a:r>
              <a:rPr lang="en-US" altLang="en-US" sz="1300" dirty="0" smtClean="0">
                <a:solidFill>
                  <a:schemeClr val="tx1"/>
                </a:solidFill>
                <a:ea typeface="ＭＳ Ｐゴシック" panose="020B0600070205080204" pitchFamily="34" charset="-128"/>
              </a:rPr>
              <a:t>) exposure on drug intake and related behavior in adult mice</a:t>
            </a:r>
          </a:p>
          <a:p>
            <a:endParaRPr lang="en-US" altLang="en-US" sz="1600" dirty="0" smtClean="0">
              <a:solidFill>
                <a:schemeClr val="tx1"/>
              </a:solidFill>
              <a:ea typeface="ＭＳ Ｐゴシック" panose="020B0600070205080204" pitchFamily="34" charset="-128"/>
            </a:endParaRPr>
          </a:p>
          <a:p>
            <a:r>
              <a:rPr lang="en-US" altLang="en-US" sz="1600" dirty="0" smtClean="0">
                <a:solidFill>
                  <a:schemeClr val="tx1"/>
                </a:solidFill>
                <a:ea typeface="ＭＳ Ｐゴシック" panose="020B0600070205080204" pitchFamily="34" charset="-128"/>
              </a:rPr>
              <a:t>Indiana Clinical and Translational Sciences Institute</a:t>
            </a:r>
          </a:p>
          <a:p>
            <a:pPr lvl="1"/>
            <a:r>
              <a:rPr lang="en-US" altLang="en-US" sz="1300" dirty="0" smtClean="0">
                <a:solidFill>
                  <a:schemeClr val="tx1"/>
                </a:solidFill>
                <a:ea typeface="ＭＳ Ｐゴシック" panose="020B0600070205080204" pitchFamily="34" charset="-128"/>
              </a:rPr>
              <a:t>Effects of adolescent edible THC exposure on later adult brain and behavior in mice</a:t>
            </a:r>
          </a:p>
          <a:p>
            <a:endParaRPr lang="en-US" altLang="en-US" sz="1600" dirty="0">
              <a:solidFill>
                <a:schemeClr val="tx1"/>
              </a:solidFill>
              <a:ea typeface="ＭＳ Ｐゴシック" panose="020B0600070205080204" pitchFamily="34" charset="-128"/>
            </a:endParaRPr>
          </a:p>
          <a:p>
            <a:r>
              <a:rPr lang="en-US" altLang="en-US" sz="1600" dirty="0" smtClean="0">
                <a:solidFill>
                  <a:schemeClr val="tx1"/>
                </a:solidFill>
                <a:ea typeface="ＭＳ Ｐゴシック" panose="020B0600070205080204" pitchFamily="34" charset="-128"/>
              </a:rPr>
              <a:t>National Institutes of Health / National Institute on Alcohol Abuse and Alcoholism</a:t>
            </a:r>
          </a:p>
          <a:p>
            <a:pPr lvl="1"/>
            <a:r>
              <a:rPr lang="en-US" altLang="en-US" sz="1300" dirty="0" smtClean="0">
                <a:solidFill>
                  <a:schemeClr val="tx1"/>
                </a:solidFill>
                <a:ea typeface="ＭＳ Ｐゴシック" panose="020B0600070205080204" pitchFamily="34" charset="-128"/>
              </a:rPr>
              <a:t>Role of dorsal striatal AMPA receptors compulsive-like alcohol drinking in mice</a:t>
            </a:r>
          </a:p>
          <a:p>
            <a:endParaRPr lang="en-US" altLang="en-US" sz="1600" dirty="0">
              <a:solidFill>
                <a:schemeClr val="tx1"/>
              </a:solidFill>
              <a:ea typeface="ＭＳ Ｐゴシック" panose="020B0600070205080204" pitchFamily="34" charset="-128"/>
            </a:endParaRPr>
          </a:p>
          <a:p>
            <a:endParaRPr lang="en-US" altLang="en-US" sz="1600" dirty="0">
              <a:solidFill>
                <a:schemeClr val="tx1"/>
              </a:solidFill>
              <a:ea typeface="ＭＳ Ｐゴシック" panose="020B0600070205080204" pitchFamily="34" charset="-128"/>
            </a:endParaRPr>
          </a:p>
          <a:p>
            <a:endParaRPr lang="en-US" altLang="en-US" sz="900" dirty="0">
              <a:ea typeface="ＭＳ Ｐゴシック" panose="020B0600070205080204" pitchFamily="34" charset="-128"/>
            </a:endParaRPr>
          </a:p>
        </p:txBody>
      </p:sp>
      <p:pic>
        <p:nvPicPr>
          <p:cNvPr id="2" name="Picture 1"/>
          <p:cNvPicPr>
            <a:picLocks noChangeAspect="1"/>
          </p:cNvPicPr>
          <p:nvPr/>
        </p:nvPicPr>
        <p:blipFill>
          <a:blip r:embed="rId6"/>
          <a:stretch>
            <a:fillRect/>
          </a:stretch>
        </p:blipFill>
        <p:spPr>
          <a:xfrm>
            <a:off x="5337148" y="3879882"/>
            <a:ext cx="1384374" cy="1175830"/>
          </a:xfrm>
          <a:prstGeom prst="rect">
            <a:avLst/>
          </a:prstGeom>
        </p:spPr>
      </p:pic>
    </p:spTree>
    <p:custDataLst>
      <p:tags r:id="rId1"/>
    </p:custDataLst>
    <p:extLst>
      <p:ext uri="{BB962C8B-B14F-4D97-AF65-F5344CB8AC3E}">
        <p14:creationId xmlns:p14="http://schemas.microsoft.com/office/powerpoint/2010/main" val="2175935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71500" y="281541"/>
            <a:ext cx="6286500" cy="683142"/>
          </a:xfrm>
          <a:prstGeom prst="rect">
            <a:avLst/>
          </a:prstGeom>
        </p:spPr>
        <p:txBody>
          <a:bodyPr>
            <a:normAutofit/>
          </a:bodyPr>
          <a:lstStyle>
            <a:lvl1pPr algn="ctr" defTabSz="342900" rtl="0" eaLnBrk="1" latinLnBrk="0" hangingPunct="1">
              <a:spcBef>
                <a:spcPct val="0"/>
              </a:spcBef>
              <a:buNone/>
              <a:defRPr sz="3300" b="0" i="0" u="none" kern="1200">
                <a:solidFill>
                  <a:srgbClr val="831328"/>
                </a:solidFill>
                <a:latin typeface="Arial"/>
                <a:ea typeface="+mj-ea"/>
                <a:cs typeface="Arial"/>
              </a:defRPr>
            </a:lvl1pPr>
          </a:lstStyle>
          <a:p>
            <a:r>
              <a:rPr lang="en-US" altLang="en-US" sz="2400" b="1" dirty="0" smtClean="0">
                <a:solidFill>
                  <a:srgbClr val="A91D36"/>
                </a:solidFill>
                <a:latin typeface="Arial" panose="020B0604020202020204" pitchFamily="34" charset="0"/>
                <a:cs typeface="Arial" panose="020B0604020202020204" pitchFamily="34" charset="0"/>
              </a:rPr>
              <a:t>T.-K. Li, MD</a:t>
            </a:r>
            <a:endParaRPr lang="en-US" altLang="en-US" sz="2400" b="1" dirty="0">
              <a:solidFill>
                <a:srgbClr val="A91D36"/>
              </a:solidFill>
              <a:latin typeface="Arial" panose="020B0604020202020204" pitchFamily="34" charset="0"/>
              <a:cs typeface="Arial" panose="020B0604020202020204" pitchFamily="34" charset="0"/>
            </a:endParaRPr>
          </a:p>
        </p:txBody>
      </p:sp>
      <p:sp>
        <p:nvSpPr>
          <p:cNvPr id="5" name="TextBox 4"/>
          <p:cNvSpPr txBox="1"/>
          <p:nvPr/>
        </p:nvSpPr>
        <p:spPr>
          <a:xfrm>
            <a:off x="900112" y="3646247"/>
            <a:ext cx="5629274" cy="954107"/>
          </a:xfrm>
          <a:prstGeom prst="rect">
            <a:avLst/>
          </a:prstGeom>
          <a:noFill/>
        </p:spPr>
        <p:txBody>
          <a:bodyPr wrap="square" rtlCol="0">
            <a:spAutoFit/>
          </a:bodyPr>
          <a:lstStyle/>
          <a:p>
            <a:r>
              <a:rPr lang="en-US" sz="1400" dirty="0" smtClean="0"/>
              <a:t>Dr. Li was also (1) founding director of the Indiana Alcohol Research Center, (2) former Fairbanks board member, and (3) former director of the National Institute on Alcohol Abuse and Alcoholism. He passed away on November 18, 2018 at age 84.</a:t>
            </a:r>
            <a:endParaRPr lang="en-US" sz="1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111" y="781326"/>
            <a:ext cx="5629275" cy="2814638"/>
          </a:xfrm>
          <a:prstGeom prst="rect">
            <a:avLst/>
          </a:prstGeom>
        </p:spPr>
      </p:pic>
    </p:spTree>
    <p:extLst>
      <p:ext uri="{BB962C8B-B14F-4D97-AF65-F5344CB8AC3E}">
        <p14:creationId xmlns:p14="http://schemas.microsoft.com/office/powerpoint/2010/main" val="149482354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2"/>
            </p:custDataLst>
          </p:nvPr>
        </p:nvSpPr>
        <p:spPr>
          <a:xfrm>
            <a:off x="604838" y="297756"/>
            <a:ext cx="6172200" cy="669131"/>
          </a:xfrm>
        </p:spPr>
        <p:txBody>
          <a:bodyPr>
            <a:normAutofit fontScale="90000"/>
          </a:bodyPr>
          <a:lstStyle/>
          <a:p>
            <a:pPr eaLnBrk="1" hangingPunct="1"/>
            <a:r>
              <a:rPr lang="en-US" altLang="en-US" sz="2800" b="1" dirty="0" smtClean="0">
                <a:solidFill>
                  <a:srgbClr val="A91D36"/>
                </a:solidFill>
                <a:ea typeface="ＭＳ Ｐゴシック" panose="020B0600070205080204" pitchFamily="34" charset="-128"/>
              </a:rPr>
              <a:t>Addiction Research Training @ IUPUI</a:t>
            </a:r>
          </a:p>
        </p:txBody>
      </p:sp>
      <p:sp>
        <p:nvSpPr>
          <p:cNvPr id="20483" name="Rectangle 3"/>
          <p:cNvSpPr>
            <a:spLocks noGrp="1" noChangeArrowheads="1"/>
          </p:cNvSpPr>
          <p:nvPr>
            <p:ph idx="1"/>
            <p:custDataLst>
              <p:tags r:id="rId3"/>
            </p:custDataLst>
          </p:nvPr>
        </p:nvSpPr>
        <p:spPr>
          <a:xfrm>
            <a:off x="685800" y="962224"/>
            <a:ext cx="6027420" cy="3601303"/>
          </a:xfrm>
        </p:spPr>
        <p:txBody>
          <a:bodyPr>
            <a:normAutofit lnSpcReduction="10000"/>
          </a:bodyPr>
          <a:lstStyle/>
          <a:p>
            <a:r>
              <a:rPr lang="en-US" altLang="en-US" sz="1600" b="1" dirty="0" smtClean="0">
                <a:solidFill>
                  <a:schemeClr val="tx1"/>
                </a:solidFill>
                <a:ea typeface="ＭＳ Ｐゴシック" panose="020B0600070205080204" pitchFamily="34" charset="-128"/>
              </a:rPr>
              <a:t>School of Science</a:t>
            </a:r>
          </a:p>
          <a:p>
            <a:pPr lvl="1"/>
            <a:r>
              <a:rPr lang="en-US" altLang="en-US" sz="1400" dirty="0" smtClean="0">
                <a:ea typeface="ＭＳ Ｐゴシック" panose="020B0600070205080204" pitchFamily="34" charset="-128"/>
              </a:rPr>
              <a:t>Undergraduate</a:t>
            </a:r>
          </a:p>
          <a:p>
            <a:pPr lvl="2"/>
            <a:r>
              <a:rPr lang="en-US" altLang="en-US" sz="1200" dirty="0" smtClean="0">
                <a:solidFill>
                  <a:schemeClr val="tx1"/>
                </a:solidFill>
                <a:ea typeface="ＭＳ Ｐゴシック" panose="020B0600070205080204" pitchFamily="34" charset="-128"/>
              </a:rPr>
              <a:t>B.S., Neuroscience</a:t>
            </a:r>
          </a:p>
          <a:p>
            <a:pPr lvl="3"/>
            <a:r>
              <a:rPr lang="en-US" altLang="en-US" sz="1000" dirty="0" smtClean="0">
                <a:ea typeface="ＭＳ Ｐゴシック" panose="020B0600070205080204" pitchFamily="34" charset="-128"/>
              </a:rPr>
              <a:t>199 students</a:t>
            </a:r>
            <a:endParaRPr lang="en-US" altLang="en-US" sz="1000" dirty="0" smtClean="0">
              <a:solidFill>
                <a:schemeClr val="tx1"/>
              </a:solidFill>
              <a:ea typeface="ＭＳ Ｐゴシック" panose="020B0600070205080204" pitchFamily="34" charset="-128"/>
            </a:endParaRPr>
          </a:p>
          <a:p>
            <a:pPr lvl="2"/>
            <a:endParaRPr lang="en-US" altLang="en-US" sz="500" dirty="0">
              <a:ea typeface="ＭＳ Ｐゴシック" panose="020B0600070205080204" pitchFamily="34" charset="-128"/>
            </a:endParaRPr>
          </a:p>
          <a:p>
            <a:pPr lvl="1"/>
            <a:r>
              <a:rPr lang="en-US" altLang="en-US" sz="1400" dirty="0" smtClean="0">
                <a:solidFill>
                  <a:schemeClr val="tx1"/>
                </a:solidFill>
                <a:ea typeface="ＭＳ Ｐゴシック" panose="020B0600070205080204" pitchFamily="34" charset="-128"/>
              </a:rPr>
              <a:t>Graduate</a:t>
            </a:r>
          </a:p>
          <a:p>
            <a:pPr lvl="2"/>
            <a:r>
              <a:rPr lang="en-US" altLang="en-US" sz="1200" dirty="0" smtClean="0">
                <a:ea typeface="ＭＳ Ｐゴシック" panose="020B0600070205080204" pitchFamily="34" charset="-128"/>
              </a:rPr>
              <a:t>Ph.D., Addiction Neuroscience</a:t>
            </a:r>
          </a:p>
          <a:p>
            <a:pPr lvl="3"/>
            <a:r>
              <a:rPr lang="en-US" altLang="en-US" sz="1000" dirty="0" smtClean="0">
                <a:ea typeface="ＭＳ Ｐゴシック" panose="020B0600070205080204" pitchFamily="34" charset="-128"/>
              </a:rPr>
              <a:t>14 students</a:t>
            </a:r>
          </a:p>
          <a:p>
            <a:pPr lvl="2"/>
            <a:r>
              <a:rPr lang="en-US" altLang="en-US" sz="1200" dirty="0" smtClean="0">
                <a:solidFill>
                  <a:schemeClr val="tx1"/>
                </a:solidFill>
                <a:ea typeface="ＭＳ Ｐゴシック" panose="020B0600070205080204" pitchFamily="34" charset="-128"/>
              </a:rPr>
              <a:t>Ph.D., Clinical Psychology</a:t>
            </a:r>
          </a:p>
          <a:p>
            <a:pPr lvl="3"/>
            <a:r>
              <a:rPr lang="en-US" altLang="en-US" sz="1000" dirty="0" smtClean="0">
                <a:ea typeface="ＭＳ Ｐゴシック" panose="020B0600070205080204" pitchFamily="34" charset="-128"/>
              </a:rPr>
              <a:t>33 students</a:t>
            </a:r>
          </a:p>
          <a:p>
            <a:pPr lvl="2"/>
            <a:r>
              <a:rPr lang="en-US" altLang="en-US" sz="1300" dirty="0" smtClean="0">
                <a:ea typeface="ＭＳ Ｐゴシック" panose="020B0600070205080204" pitchFamily="34" charset="-128"/>
              </a:rPr>
              <a:t>Ph.D., Biology</a:t>
            </a:r>
          </a:p>
          <a:p>
            <a:pPr lvl="3"/>
            <a:r>
              <a:rPr lang="en-US" altLang="en-US" sz="1000" dirty="0" smtClean="0">
                <a:solidFill>
                  <a:schemeClr val="tx1"/>
                </a:solidFill>
                <a:ea typeface="ＭＳ Ｐゴシック" panose="020B0600070205080204" pitchFamily="34" charset="-128"/>
              </a:rPr>
              <a:t>29 students</a:t>
            </a:r>
          </a:p>
          <a:p>
            <a:pPr lvl="2"/>
            <a:endParaRPr lang="en-US" altLang="en-US" sz="1400" dirty="0" smtClean="0">
              <a:ea typeface="ＭＳ Ｐゴシック" panose="020B0600070205080204" pitchFamily="34" charset="-128"/>
            </a:endParaRPr>
          </a:p>
          <a:p>
            <a:r>
              <a:rPr lang="en-US" altLang="en-US" sz="1600" b="1" dirty="0" smtClean="0">
                <a:solidFill>
                  <a:schemeClr val="tx1"/>
                </a:solidFill>
                <a:ea typeface="ＭＳ Ｐゴシック" panose="020B0600070205080204" pitchFamily="34" charset="-128"/>
              </a:rPr>
              <a:t>School of Medicine</a:t>
            </a:r>
          </a:p>
          <a:p>
            <a:pPr lvl="1"/>
            <a:r>
              <a:rPr lang="en-US" altLang="en-US" sz="1400" dirty="0" smtClean="0">
                <a:ea typeface="ＭＳ Ｐゴシック" panose="020B0600070205080204" pitchFamily="34" charset="-128"/>
              </a:rPr>
              <a:t>Graduate</a:t>
            </a:r>
          </a:p>
          <a:p>
            <a:pPr lvl="2"/>
            <a:r>
              <a:rPr lang="en-US" altLang="en-US" sz="1200" dirty="0" smtClean="0">
                <a:solidFill>
                  <a:schemeClr val="tx1"/>
                </a:solidFill>
                <a:ea typeface="ＭＳ Ｐゴシック" panose="020B0600070205080204" pitchFamily="34" charset="-128"/>
              </a:rPr>
              <a:t>Ph.D.</a:t>
            </a:r>
            <a:r>
              <a:rPr lang="en-US" altLang="en-US" sz="1200" dirty="0" smtClean="0">
                <a:ea typeface="ＭＳ Ｐゴシック" panose="020B0600070205080204" pitchFamily="34" charset="-128"/>
              </a:rPr>
              <a:t>, </a:t>
            </a:r>
            <a:r>
              <a:rPr lang="en-US" altLang="en-US" sz="1200" dirty="0" smtClean="0">
                <a:solidFill>
                  <a:schemeClr val="tx1"/>
                </a:solidFill>
                <a:ea typeface="ＭＳ Ｐゴシック" panose="020B0600070205080204" pitchFamily="34" charset="-128"/>
              </a:rPr>
              <a:t>Medical Neuroscience</a:t>
            </a:r>
          </a:p>
          <a:p>
            <a:pPr lvl="3"/>
            <a:r>
              <a:rPr lang="en-US" altLang="en-US" sz="1000" dirty="0" smtClean="0">
                <a:ea typeface="ＭＳ Ｐゴシック" panose="020B0600070205080204" pitchFamily="34" charset="-128"/>
              </a:rPr>
              <a:t>27 students</a:t>
            </a:r>
            <a:endParaRPr lang="en-US" altLang="en-US" sz="1000" dirty="0">
              <a:solidFill>
                <a:schemeClr val="tx1"/>
              </a:solidFill>
              <a:ea typeface="ＭＳ Ｐゴシック" panose="020B0600070205080204" pitchFamily="34" charset="-128"/>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0995" y="1908800"/>
            <a:ext cx="2562225" cy="1708150"/>
          </a:xfrm>
          <a:prstGeom prst="rect">
            <a:avLst/>
          </a:prstGeom>
        </p:spPr>
      </p:pic>
    </p:spTree>
    <p:custDataLst>
      <p:tags r:id="rId1"/>
    </p:custDataLst>
    <p:extLst>
      <p:ext uri="{BB962C8B-B14F-4D97-AF65-F5344CB8AC3E}">
        <p14:creationId xmlns:p14="http://schemas.microsoft.com/office/powerpoint/2010/main" val="764642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71500" y="172357"/>
            <a:ext cx="6286500" cy="683142"/>
          </a:xfrm>
          <a:prstGeom prst="rect">
            <a:avLst/>
          </a:prstGeom>
        </p:spPr>
        <p:txBody>
          <a:bodyPr>
            <a:normAutofit/>
          </a:bodyPr>
          <a:lstStyle>
            <a:lvl1pPr algn="ctr" defTabSz="342900" rtl="0" eaLnBrk="1" latinLnBrk="0" hangingPunct="1">
              <a:spcBef>
                <a:spcPct val="0"/>
              </a:spcBef>
              <a:buNone/>
              <a:defRPr sz="3300" b="0" i="0" u="none" kern="1200">
                <a:solidFill>
                  <a:srgbClr val="831328"/>
                </a:solidFill>
                <a:latin typeface="Arial"/>
                <a:ea typeface="+mj-ea"/>
                <a:cs typeface="Arial"/>
              </a:defRPr>
            </a:lvl1pPr>
          </a:lstStyle>
          <a:p>
            <a:r>
              <a:rPr lang="en-US" altLang="en-US" sz="2400" b="1" dirty="0" smtClean="0">
                <a:solidFill>
                  <a:srgbClr val="A91D36"/>
                </a:solidFill>
                <a:latin typeface="Arial" panose="020B0604020202020204" pitchFamily="34" charset="0"/>
                <a:cs typeface="Arial" panose="020B0604020202020204" pitchFamily="34" charset="0"/>
              </a:rPr>
              <a:t>Brain Disease Model of Addiction</a:t>
            </a:r>
            <a:endParaRPr lang="en-US" altLang="en-US" sz="2400" b="1" dirty="0">
              <a:solidFill>
                <a:srgbClr val="A91D36"/>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71550" y="750585"/>
            <a:ext cx="5486400" cy="3324225"/>
          </a:xfrm>
          <a:prstGeom prst="rect">
            <a:avLst/>
          </a:prstGeom>
        </p:spPr>
      </p:pic>
      <p:sp>
        <p:nvSpPr>
          <p:cNvPr id="5" name="TextBox 4"/>
          <p:cNvSpPr txBox="1"/>
          <p:nvPr/>
        </p:nvSpPr>
        <p:spPr>
          <a:xfrm>
            <a:off x="971550" y="4103058"/>
            <a:ext cx="5486400" cy="523220"/>
          </a:xfrm>
          <a:prstGeom prst="rect">
            <a:avLst/>
          </a:prstGeom>
          <a:noFill/>
        </p:spPr>
        <p:txBody>
          <a:bodyPr wrap="square" rtlCol="0">
            <a:spAutoFit/>
          </a:bodyPr>
          <a:lstStyle/>
          <a:p>
            <a:r>
              <a:rPr lang="en-US" sz="1400" dirty="0" smtClean="0">
                <a:solidFill>
                  <a:srgbClr val="0070C0"/>
                </a:solidFill>
              </a:rPr>
              <a:t>Functional recovery of the methamphetamine addicted brain. Imaging of dopamine transporter function by positron emission tomography. </a:t>
            </a:r>
            <a:endParaRPr lang="en-US" sz="1400" dirty="0">
              <a:solidFill>
                <a:srgbClr val="0070C0"/>
              </a:solidFill>
            </a:endParaRPr>
          </a:p>
        </p:txBody>
      </p:sp>
    </p:spTree>
    <p:extLst>
      <p:ext uri="{BB962C8B-B14F-4D97-AF65-F5344CB8AC3E}">
        <p14:creationId xmlns:p14="http://schemas.microsoft.com/office/powerpoint/2010/main" val="299038060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2"/>
            </p:custDataLst>
          </p:nvPr>
        </p:nvSpPr>
        <p:spPr>
          <a:xfrm>
            <a:off x="604838" y="297756"/>
            <a:ext cx="6172200" cy="669131"/>
          </a:xfrm>
        </p:spPr>
        <p:txBody>
          <a:bodyPr>
            <a:normAutofit fontScale="90000"/>
          </a:bodyPr>
          <a:lstStyle/>
          <a:p>
            <a:pPr eaLnBrk="1" hangingPunct="1"/>
            <a:r>
              <a:rPr lang="en-US" altLang="en-US" sz="2800" b="1" dirty="0" smtClean="0">
                <a:solidFill>
                  <a:srgbClr val="A91D36"/>
                </a:solidFill>
                <a:ea typeface="ＭＳ Ｐゴシック" panose="020B0600070205080204" pitchFamily="34" charset="-128"/>
              </a:rPr>
              <a:t>How Do Drugs Change Brain Function?</a:t>
            </a:r>
          </a:p>
        </p:txBody>
      </p:sp>
      <p:sp>
        <p:nvSpPr>
          <p:cNvPr id="20483" name="Rectangle 3"/>
          <p:cNvSpPr>
            <a:spLocks noGrp="1" noChangeArrowheads="1"/>
          </p:cNvSpPr>
          <p:nvPr>
            <p:ph idx="1"/>
            <p:custDataLst>
              <p:tags r:id="rId3"/>
            </p:custDataLst>
          </p:nvPr>
        </p:nvSpPr>
        <p:spPr>
          <a:xfrm>
            <a:off x="685800" y="1023405"/>
            <a:ext cx="6032241" cy="3417094"/>
          </a:xfrm>
        </p:spPr>
        <p:txBody>
          <a:bodyPr>
            <a:normAutofit/>
          </a:bodyPr>
          <a:lstStyle/>
          <a:p>
            <a:pPr marL="0" indent="0">
              <a:buNone/>
            </a:pPr>
            <a:r>
              <a:rPr lang="en-US" altLang="en-US" sz="1800" dirty="0" smtClean="0">
                <a:solidFill>
                  <a:schemeClr val="tx1"/>
                </a:solidFill>
                <a:ea typeface="ＭＳ Ｐゴシック" panose="020B0600070205080204" pitchFamily="34" charset="-128"/>
              </a:rPr>
              <a:t>Drugs alter normal brain chemistry</a:t>
            </a:r>
          </a:p>
          <a:p>
            <a:pPr marL="0" indent="0">
              <a:buNone/>
            </a:pPr>
            <a:endParaRPr lang="en-US" altLang="en-US" sz="900" dirty="0">
              <a:solidFill>
                <a:schemeClr val="tx1"/>
              </a:solidFill>
              <a:ea typeface="ＭＳ Ｐゴシック" panose="020B0600070205080204" pitchFamily="34" charset="-128"/>
            </a:endParaRPr>
          </a:p>
          <a:p>
            <a:r>
              <a:rPr lang="en-US" altLang="en-US" sz="1600" dirty="0" smtClean="0">
                <a:solidFill>
                  <a:schemeClr val="tx1"/>
                </a:solidFill>
                <a:ea typeface="ＭＳ Ｐゴシック" panose="020B0600070205080204" pitchFamily="34" charset="-128"/>
              </a:rPr>
              <a:t>Chemicals (neurotransmitters) in the brain and elsewhere allow cells to communicate</a:t>
            </a:r>
          </a:p>
          <a:p>
            <a:pPr marL="0" indent="0">
              <a:buNone/>
            </a:pPr>
            <a:endParaRPr lang="en-US" altLang="en-US" sz="900" dirty="0">
              <a:ea typeface="ＭＳ Ｐゴシック" panose="020B0600070205080204" pitchFamily="34" charset="-128"/>
            </a:endParaRPr>
          </a:p>
          <a:p>
            <a:r>
              <a:rPr lang="en-US" altLang="en-US" sz="1600" b="1" dirty="0" smtClean="0">
                <a:solidFill>
                  <a:schemeClr val="tx1"/>
                </a:solidFill>
                <a:ea typeface="ＭＳ Ｐゴシック" panose="020B0600070205080204" pitchFamily="34" charset="-128"/>
              </a:rPr>
              <a:t>Neurotransmitters</a:t>
            </a:r>
            <a:r>
              <a:rPr lang="en-US" altLang="en-US" sz="1600" dirty="0" smtClean="0">
                <a:solidFill>
                  <a:schemeClr val="tx1"/>
                </a:solidFill>
                <a:ea typeface="ＭＳ Ｐゴシック" panose="020B0600070205080204" pitchFamily="34" charset="-128"/>
              </a:rPr>
              <a:t> and Neurotransmission</a:t>
            </a:r>
          </a:p>
          <a:p>
            <a:pPr lvl="1" eaLnBrk="1" hangingPunct="1"/>
            <a:r>
              <a:rPr lang="en-US" altLang="en-US" sz="1400" dirty="0" smtClean="0">
                <a:ea typeface="ＭＳ Ｐゴシック" panose="020B0600070205080204" pitchFamily="34" charset="-128"/>
              </a:rPr>
              <a:t>Chemical released by one neuron onto second neuron that produces an excitatory or inhibitory effect in the second neuron</a:t>
            </a:r>
          </a:p>
          <a:p>
            <a:pPr lvl="1" eaLnBrk="1" hangingPunct="1"/>
            <a:r>
              <a:rPr lang="en-US" altLang="en-US" sz="1400" dirty="0" smtClean="0">
                <a:ea typeface="ＭＳ Ｐゴシック" panose="020B0600070205080204" pitchFamily="34" charset="-128"/>
              </a:rPr>
              <a:t>Excitatory or inhibitory effect determined by receptors on the second neuron</a:t>
            </a:r>
          </a:p>
          <a:p>
            <a:pPr lvl="1" eaLnBrk="1" hangingPunct="1"/>
            <a:r>
              <a:rPr lang="en-US" altLang="en-US" sz="1400" dirty="0" smtClean="0">
                <a:ea typeface="ＭＳ Ｐゴシック" panose="020B0600070205080204" pitchFamily="34" charset="-128"/>
              </a:rPr>
              <a:t>Examples: dopamine, serotonin, endorphin</a:t>
            </a:r>
          </a:p>
          <a:p>
            <a:pPr lvl="1" eaLnBrk="1" hangingPunct="1"/>
            <a:endParaRPr lang="en-US" altLang="en-US" sz="900" dirty="0">
              <a:ea typeface="ＭＳ Ｐゴシック" panose="020B0600070205080204" pitchFamily="34" charset="-128"/>
            </a:endParaRPr>
          </a:p>
        </p:txBody>
      </p:sp>
      <p:pic>
        <p:nvPicPr>
          <p:cNvPr id="3" name="Picture 2"/>
          <p:cNvPicPr>
            <a:picLocks noChangeAspect="1"/>
          </p:cNvPicPr>
          <p:nvPr/>
        </p:nvPicPr>
        <p:blipFill>
          <a:blip r:embed="rId6"/>
          <a:stretch>
            <a:fillRect/>
          </a:stretch>
        </p:blipFill>
        <p:spPr>
          <a:xfrm>
            <a:off x="5158853" y="3876275"/>
            <a:ext cx="1504596" cy="1128447"/>
          </a:xfrm>
          <a:prstGeom prst="rect">
            <a:avLst/>
          </a:prstGeom>
        </p:spPr>
      </p:pic>
    </p:spTree>
    <p:custDataLst>
      <p:tags r:id="rId1"/>
    </p:custDataLst>
    <p:extLst>
      <p:ext uri="{BB962C8B-B14F-4D97-AF65-F5344CB8AC3E}">
        <p14:creationId xmlns:p14="http://schemas.microsoft.com/office/powerpoint/2010/main" val="299453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35279" y="1224643"/>
            <a:ext cx="5167106" cy="3431334"/>
            <a:chOff x="323528" y="429344"/>
            <a:chExt cx="8643938" cy="6096000"/>
          </a:xfrm>
        </p:grpSpPr>
        <p:pic>
          <p:nvPicPr>
            <p:cNvPr id="26626" name="Picture 2" descr="D:\Worth Work 2012\Kolb\Artwork for Greg\4e Artwork\KolbWh4e_CH05\KolbWh4e_fig_05_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29344"/>
              <a:ext cx="864393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3399786" y="429344"/>
              <a:ext cx="5567680" cy="6096000"/>
            </a:xfrm>
            <a:prstGeom prst="rect">
              <a:avLst/>
            </a:prstGeom>
          </p:spPr>
        </p:pic>
      </p:grpSp>
      <p:sp>
        <p:nvSpPr>
          <p:cNvPr id="6" name="Rectangle 2"/>
          <p:cNvSpPr>
            <a:spLocks noGrp="1" noChangeArrowheads="1"/>
          </p:cNvSpPr>
          <p:nvPr>
            <p:ph type="title"/>
          </p:nvPr>
        </p:nvSpPr>
        <p:spPr>
          <a:xfrm>
            <a:off x="579664" y="372637"/>
            <a:ext cx="6278336" cy="484026"/>
          </a:xfrm>
        </p:spPr>
        <p:txBody>
          <a:bodyPr>
            <a:noAutofit/>
          </a:bodyPr>
          <a:lstStyle/>
          <a:p>
            <a:pPr eaLnBrk="1" hangingPunct="1"/>
            <a:r>
              <a:rPr lang="en-US" altLang="en-US" sz="2800" b="1" dirty="0" smtClean="0">
                <a:solidFill>
                  <a:srgbClr val="A91D36"/>
                </a:solidFill>
                <a:latin typeface="Arial" panose="020B0604020202020204" pitchFamily="34" charset="0"/>
                <a:cs typeface="Arial" panose="020B0604020202020204" pitchFamily="34" charset="0"/>
              </a:rPr>
              <a:t>Neurotransmitters and Neurotransmission</a:t>
            </a:r>
            <a:endParaRPr lang="en-US" altLang="en-US" sz="2800" b="1" dirty="0">
              <a:solidFill>
                <a:srgbClr val="A91D36"/>
              </a:solidFill>
              <a:latin typeface="Arial" panose="020B0604020202020204" pitchFamily="34" charset="0"/>
              <a:cs typeface="Arial" panose="020B0604020202020204" pitchFamily="34" charset="0"/>
            </a:endParaRPr>
          </a:p>
        </p:txBody>
      </p:sp>
      <p:sp>
        <p:nvSpPr>
          <p:cNvPr id="2" name="TextBox 1"/>
          <p:cNvSpPr txBox="1"/>
          <p:nvPr/>
        </p:nvSpPr>
        <p:spPr>
          <a:xfrm>
            <a:off x="1049150" y="3381806"/>
            <a:ext cx="1889992" cy="954107"/>
          </a:xfrm>
          <a:prstGeom prst="rect">
            <a:avLst/>
          </a:prstGeom>
          <a:noFill/>
        </p:spPr>
        <p:txBody>
          <a:bodyPr wrap="square" rtlCol="0">
            <a:spAutoFit/>
          </a:bodyPr>
          <a:lstStyle/>
          <a:p>
            <a:r>
              <a:rPr lang="en-US" sz="1400" dirty="0" smtClean="0"/>
              <a:t>Availability of neurotransmitters at the synapse must be carefully regulated</a:t>
            </a:r>
            <a:endParaRPr lang="en-US" sz="1400" dirty="0"/>
          </a:p>
        </p:txBody>
      </p:sp>
    </p:spTree>
    <p:custDataLst>
      <p:tags r:id="rId1"/>
    </p:custDataLst>
    <p:extLst>
      <p:ext uri="{BB962C8B-B14F-4D97-AF65-F5344CB8AC3E}">
        <p14:creationId xmlns:p14="http://schemas.microsoft.com/office/powerpoint/2010/main" val="3798831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71500" y="0"/>
            <a:ext cx="6286500" cy="800100"/>
          </a:xfrm>
        </p:spPr>
        <p:txBody>
          <a:bodyPr>
            <a:normAutofit/>
          </a:bodyPr>
          <a:lstStyle/>
          <a:p>
            <a:pPr eaLnBrk="1" hangingPunct="1"/>
            <a:r>
              <a:rPr lang="en-US" altLang="en-US" sz="2400" b="1" dirty="0" smtClean="0">
                <a:solidFill>
                  <a:srgbClr val="A91D36"/>
                </a:solidFill>
                <a:latin typeface="Arial" panose="020B0604020202020204" pitchFamily="34" charset="0"/>
                <a:cs typeface="Arial" panose="020B0604020202020204" pitchFamily="34" charset="0"/>
              </a:rPr>
              <a:t>Drugs Alter Normal Neurotransmission</a:t>
            </a:r>
            <a:endParaRPr lang="en-US" altLang="en-US" sz="2400" b="1" dirty="0">
              <a:solidFill>
                <a:srgbClr val="A91D36"/>
              </a:solidFill>
              <a:latin typeface="Arial" panose="020B0604020202020204" pitchFamily="34" charset="0"/>
              <a:cs typeface="Arial" panose="020B0604020202020204" pitchFamily="34" charset="0"/>
            </a:endParaRPr>
          </a:p>
        </p:txBody>
      </p:sp>
      <p:pic>
        <p:nvPicPr>
          <p:cNvPr id="4813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14019" y="728087"/>
            <a:ext cx="5120906" cy="3712868"/>
          </a:xfrm>
          <a:noFill/>
        </p:spPr>
      </p:pic>
      <p:sp>
        <p:nvSpPr>
          <p:cNvPr id="48132" name="Text Box 4"/>
          <p:cNvSpPr txBox="1">
            <a:spLocks noChangeArrowheads="1"/>
          </p:cNvSpPr>
          <p:nvPr/>
        </p:nvSpPr>
        <p:spPr bwMode="auto">
          <a:xfrm>
            <a:off x="1305751" y="901973"/>
            <a:ext cx="69121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base">
              <a:spcBef>
                <a:spcPct val="0"/>
              </a:spcBef>
              <a:spcAft>
                <a:spcPct val="0"/>
              </a:spcAft>
              <a:buNone/>
              <a:defRPr/>
            </a:pPr>
            <a:r>
              <a:rPr lang="en-US" altLang="en-US" sz="900" b="1" dirty="0">
                <a:solidFill>
                  <a:srgbClr val="A91D36"/>
                </a:solidFill>
                <a:latin typeface="Arial" panose="020B0604020202020204" pitchFamily="34" charset="0"/>
                <a:cs typeface="Arial" panose="020B0604020202020204" pitchFamily="34" charset="0"/>
              </a:rPr>
              <a:t>levodopa</a:t>
            </a:r>
            <a:endParaRPr lang="en-US" altLang="en-US" sz="1500" b="1" dirty="0">
              <a:solidFill>
                <a:srgbClr val="A91D36"/>
              </a:solidFill>
              <a:latin typeface="Arial" panose="020B0604020202020204" pitchFamily="34" charset="0"/>
              <a:cs typeface="Arial" panose="020B0604020202020204" pitchFamily="34" charset="0"/>
            </a:endParaRPr>
          </a:p>
        </p:txBody>
      </p:sp>
      <p:sp>
        <p:nvSpPr>
          <p:cNvPr id="48135" name="Text Box 7"/>
          <p:cNvSpPr txBox="1">
            <a:spLocks noChangeArrowheads="1"/>
          </p:cNvSpPr>
          <p:nvPr/>
        </p:nvSpPr>
        <p:spPr bwMode="auto">
          <a:xfrm>
            <a:off x="814056" y="2134974"/>
            <a:ext cx="120417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base">
              <a:spcBef>
                <a:spcPct val="0"/>
              </a:spcBef>
              <a:spcAft>
                <a:spcPct val="0"/>
              </a:spcAft>
              <a:buNone/>
              <a:defRPr/>
            </a:pPr>
            <a:r>
              <a:rPr lang="en-US" altLang="en-US" sz="900" b="1" dirty="0">
                <a:solidFill>
                  <a:srgbClr val="A91D36"/>
                </a:solidFill>
                <a:latin typeface="Arial" panose="020B0604020202020204" pitchFamily="34" charset="0"/>
                <a:cs typeface="Arial" panose="020B0604020202020204" pitchFamily="34" charset="0"/>
              </a:rPr>
              <a:t>methamphetamine</a:t>
            </a:r>
            <a:endParaRPr lang="en-US" altLang="en-US" sz="1500" b="1" dirty="0">
              <a:solidFill>
                <a:srgbClr val="A91D36"/>
              </a:solidFill>
              <a:latin typeface="Arial" panose="020B0604020202020204" pitchFamily="34" charset="0"/>
              <a:cs typeface="Arial" panose="020B0604020202020204" pitchFamily="34" charset="0"/>
            </a:endParaRPr>
          </a:p>
        </p:txBody>
      </p:sp>
      <p:sp>
        <p:nvSpPr>
          <p:cNvPr id="48137" name="Text Box 9"/>
          <p:cNvSpPr txBox="1">
            <a:spLocks noChangeArrowheads="1"/>
          </p:cNvSpPr>
          <p:nvPr/>
        </p:nvSpPr>
        <p:spPr bwMode="auto">
          <a:xfrm>
            <a:off x="665234" y="3226385"/>
            <a:ext cx="7360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base">
              <a:spcBef>
                <a:spcPct val="0"/>
              </a:spcBef>
              <a:spcAft>
                <a:spcPct val="0"/>
              </a:spcAft>
              <a:buNone/>
              <a:defRPr/>
            </a:pPr>
            <a:r>
              <a:rPr lang="en-US" altLang="en-US" sz="900" b="1" dirty="0">
                <a:solidFill>
                  <a:srgbClr val="A91D36"/>
                </a:solidFill>
                <a:latin typeface="Arial" panose="020B0604020202020204" pitchFamily="34" charset="0"/>
                <a:cs typeface="Arial" panose="020B0604020202020204" pitchFamily="34" charset="0"/>
              </a:rPr>
              <a:t>Heroin</a:t>
            </a:r>
          </a:p>
          <a:p>
            <a:pPr defTabSz="685800" fontAlgn="base">
              <a:spcBef>
                <a:spcPct val="0"/>
              </a:spcBef>
              <a:spcAft>
                <a:spcPct val="0"/>
              </a:spcAft>
              <a:buNone/>
              <a:defRPr/>
            </a:pPr>
            <a:r>
              <a:rPr lang="en-US" altLang="en-US" sz="900" b="1" dirty="0">
                <a:solidFill>
                  <a:srgbClr val="A91D36"/>
                </a:solidFill>
                <a:latin typeface="Arial" panose="020B0604020202020204" pitchFamily="34" charset="0"/>
                <a:cs typeface="Arial" panose="020B0604020202020204" pitchFamily="34" charset="0"/>
              </a:rPr>
              <a:t>(and THC)</a:t>
            </a:r>
          </a:p>
        </p:txBody>
      </p:sp>
      <p:sp>
        <p:nvSpPr>
          <p:cNvPr id="48138" name="Text Box 10"/>
          <p:cNvSpPr txBox="1">
            <a:spLocks noChangeArrowheads="1"/>
          </p:cNvSpPr>
          <p:nvPr/>
        </p:nvSpPr>
        <p:spPr bwMode="auto">
          <a:xfrm>
            <a:off x="852548" y="4003524"/>
            <a:ext cx="10182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base">
              <a:spcBef>
                <a:spcPct val="0"/>
              </a:spcBef>
              <a:spcAft>
                <a:spcPct val="0"/>
              </a:spcAft>
              <a:buNone/>
              <a:defRPr/>
            </a:pPr>
            <a:r>
              <a:rPr lang="en-US" altLang="en-US" sz="900" b="1" dirty="0">
                <a:solidFill>
                  <a:srgbClr val="A91D36"/>
                </a:solidFill>
                <a:latin typeface="Arial" panose="020B0604020202020204" pitchFamily="34" charset="0"/>
                <a:cs typeface="Arial" panose="020B0604020202020204" pitchFamily="34" charset="0"/>
              </a:rPr>
              <a:t>Naltrexone</a:t>
            </a:r>
          </a:p>
          <a:p>
            <a:pPr defTabSz="685800" fontAlgn="base">
              <a:spcBef>
                <a:spcPct val="0"/>
              </a:spcBef>
              <a:spcAft>
                <a:spcPct val="0"/>
              </a:spcAft>
              <a:buNone/>
              <a:defRPr/>
            </a:pPr>
            <a:r>
              <a:rPr lang="en-US" altLang="en-US" sz="900" b="1" dirty="0">
                <a:solidFill>
                  <a:srgbClr val="A91D36"/>
                </a:solidFill>
                <a:latin typeface="Arial" panose="020B0604020202020204" pitchFamily="34" charset="0"/>
                <a:cs typeface="Arial" panose="020B0604020202020204" pitchFamily="34" charset="0"/>
              </a:rPr>
              <a:t>(and Naloxone)</a:t>
            </a:r>
          </a:p>
        </p:txBody>
      </p:sp>
      <p:sp>
        <p:nvSpPr>
          <p:cNvPr id="48142" name="Text Box 14"/>
          <p:cNvSpPr txBox="1">
            <a:spLocks noChangeArrowheads="1"/>
          </p:cNvSpPr>
          <p:nvPr/>
        </p:nvSpPr>
        <p:spPr bwMode="auto">
          <a:xfrm>
            <a:off x="5318752" y="3077110"/>
            <a:ext cx="15119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base">
              <a:spcBef>
                <a:spcPct val="0"/>
              </a:spcBef>
              <a:spcAft>
                <a:spcPct val="0"/>
              </a:spcAft>
              <a:buNone/>
              <a:defRPr/>
            </a:pPr>
            <a:r>
              <a:rPr lang="en-US" altLang="en-US" sz="900" b="1" dirty="0">
                <a:solidFill>
                  <a:srgbClr val="A91D36"/>
                </a:solidFill>
                <a:latin typeface="Arial" panose="020B0604020202020204" pitchFamily="34" charset="0"/>
                <a:cs typeface="Arial" panose="020B0604020202020204" pitchFamily="34" charset="0"/>
              </a:rPr>
              <a:t>Cocaine</a:t>
            </a:r>
          </a:p>
          <a:p>
            <a:pPr defTabSz="685800" fontAlgn="base">
              <a:spcBef>
                <a:spcPct val="0"/>
              </a:spcBef>
              <a:spcAft>
                <a:spcPct val="0"/>
              </a:spcAft>
              <a:buNone/>
              <a:defRPr/>
            </a:pPr>
            <a:r>
              <a:rPr lang="en-US" altLang="en-US" sz="900" b="1" dirty="0">
                <a:solidFill>
                  <a:srgbClr val="A91D36"/>
                </a:solidFill>
                <a:latin typeface="Arial" panose="020B0604020202020204" pitchFamily="34" charset="0"/>
                <a:cs typeface="Arial" panose="020B0604020202020204" pitchFamily="34" charset="0"/>
              </a:rPr>
              <a:t>(and Methamphetamine)</a:t>
            </a:r>
            <a:endParaRPr lang="en-US" altLang="en-US" sz="1500" b="1" dirty="0">
              <a:solidFill>
                <a:srgbClr val="A91D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8043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custDataLst>
              <p:tags r:id="rId2"/>
            </p:custDataLst>
          </p:nvPr>
        </p:nvSpPr>
        <p:spPr>
          <a:xfrm>
            <a:off x="691117" y="202332"/>
            <a:ext cx="5963042" cy="857250"/>
          </a:xfrm>
        </p:spPr>
        <p:txBody>
          <a:bodyPr>
            <a:normAutofit fontScale="90000"/>
          </a:bodyPr>
          <a:lstStyle/>
          <a:p>
            <a:r>
              <a:rPr lang="en-US" altLang="en-US" sz="3000" b="1" dirty="0" smtClean="0">
                <a:solidFill>
                  <a:srgbClr val="A91D36"/>
                </a:solidFill>
                <a:ea typeface="ＭＳ Ｐゴシック" panose="020B0600070205080204" pitchFamily="34" charset="-128"/>
              </a:rPr>
              <a:t>Chronic Drug Use Results in </a:t>
            </a:r>
            <a:r>
              <a:rPr lang="en-US" altLang="en-US" sz="3000" b="1" dirty="0" err="1" smtClean="0">
                <a:solidFill>
                  <a:srgbClr val="A91D36"/>
                </a:solidFill>
                <a:ea typeface="ＭＳ Ｐゴシック" panose="020B0600070205080204" pitchFamily="34" charset="-128"/>
              </a:rPr>
              <a:t>Neuroadaptation</a:t>
            </a:r>
            <a:endParaRPr lang="en-US" altLang="en-US" sz="3000" b="1" dirty="0">
              <a:solidFill>
                <a:srgbClr val="A91D36"/>
              </a:solidFill>
              <a:ea typeface="ＭＳ Ｐゴシック" panose="020B0600070205080204" pitchFamily="34" charset="-128"/>
            </a:endParaRPr>
          </a:p>
        </p:txBody>
      </p:sp>
      <p:sp>
        <p:nvSpPr>
          <p:cNvPr id="16387" name="Content Placeholder 4"/>
          <p:cNvSpPr>
            <a:spLocks noGrp="1"/>
          </p:cNvSpPr>
          <p:nvPr>
            <p:ph idx="1"/>
            <p:custDataLst>
              <p:tags r:id="rId3"/>
            </p:custDataLst>
          </p:nvPr>
        </p:nvSpPr>
        <p:spPr>
          <a:xfrm>
            <a:off x="691118" y="1189795"/>
            <a:ext cx="2137808" cy="3394472"/>
          </a:xfrm>
        </p:spPr>
        <p:txBody>
          <a:bodyPr>
            <a:normAutofit fontScale="92500" lnSpcReduction="20000"/>
          </a:bodyPr>
          <a:lstStyle/>
          <a:p>
            <a:pPr>
              <a:lnSpc>
                <a:spcPct val="110000"/>
              </a:lnSpc>
              <a:spcBef>
                <a:spcPts val="0"/>
              </a:spcBef>
            </a:pPr>
            <a:r>
              <a:rPr lang="en-US" altLang="en-US" sz="1500" dirty="0">
                <a:solidFill>
                  <a:schemeClr val="tx1"/>
                </a:solidFill>
                <a:ea typeface="ＭＳ Ｐゴシック" panose="020B0600070205080204" pitchFamily="34" charset="-128"/>
              </a:rPr>
              <a:t>B</a:t>
            </a:r>
            <a:r>
              <a:rPr lang="en-US" altLang="en-US" sz="1500" dirty="0" smtClean="0">
                <a:solidFill>
                  <a:schemeClr val="tx1"/>
                </a:solidFill>
                <a:ea typeface="ＭＳ Ｐゴシック" panose="020B0600070205080204" pitchFamily="34" charset="-128"/>
              </a:rPr>
              <a:t>rain attempts to normalize function in continued presence of drug</a:t>
            </a:r>
          </a:p>
          <a:p>
            <a:pPr lvl="1">
              <a:lnSpc>
                <a:spcPct val="110000"/>
              </a:lnSpc>
              <a:spcBef>
                <a:spcPts val="0"/>
              </a:spcBef>
            </a:pPr>
            <a:r>
              <a:rPr lang="en-US" altLang="en-US" sz="1200" dirty="0" smtClean="0">
                <a:solidFill>
                  <a:schemeClr val="tx1"/>
                </a:solidFill>
                <a:ea typeface="ＭＳ Ｐゴシック" panose="020B0600070205080204" pitchFamily="34" charset="-128"/>
              </a:rPr>
              <a:t>Basis for tolerance, sensitization, and dependence</a:t>
            </a:r>
          </a:p>
          <a:p>
            <a:pPr lvl="1">
              <a:lnSpc>
                <a:spcPct val="110000"/>
              </a:lnSpc>
              <a:spcBef>
                <a:spcPts val="0"/>
              </a:spcBef>
            </a:pPr>
            <a:endParaRPr lang="en-US" altLang="en-US" sz="1200" dirty="0">
              <a:ea typeface="ＭＳ Ｐゴシック" panose="020B0600070205080204" pitchFamily="34" charset="-128"/>
            </a:endParaRPr>
          </a:p>
          <a:p>
            <a:pPr>
              <a:lnSpc>
                <a:spcPct val="110000"/>
              </a:lnSpc>
              <a:spcBef>
                <a:spcPts val="0"/>
              </a:spcBef>
            </a:pPr>
            <a:r>
              <a:rPr lang="en-US" altLang="en-US" sz="1500" b="1" dirty="0" smtClean="0">
                <a:solidFill>
                  <a:schemeClr val="tx1"/>
                </a:solidFill>
                <a:ea typeface="ＭＳ Ｐゴシック" panose="020B0600070205080204" pitchFamily="34" charset="-128"/>
              </a:rPr>
              <a:t>Tolerance</a:t>
            </a:r>
          </a:p>
          <a:p>
            <a:pPr lvl="1">
              <a:lnSpc>
                <a:spcPct val="110000"/>
              </a:lnSpc>
              <a:spcBef>
                <a:spcPts val="0"/>
              </a:spcBef>
            </a:pPr>
            <a:r>
              <a:rPr lang="en-US" altLang="en-US" sz="1200" i="1" dirty="0" smtClean="0">
                <a:solidFill>
                  <a:srgbClr val="0070C0"/>
                </a:solidFill>
                <a:ea typeface="ＭＳ Ｐゴシック" panose="020B0600070205080204" pitchFamily="34" charset="-128"/>
              </a:rPr>
              <a:t>Reduced</a:t>
            </a:r>
            <a:r>
              <a:rPr lang="en-US" altLang="en-US" sz="1200" dirty="0" smtClean="0">
                <a:ea typeface="ＭＳ Ｐゴシック" panose="020B0600070205080204" pitchFamily="34" charset="-128"/>
              </a:rPr>
              <a:t> brain response following repeated drug exposure</a:t>
            </a:r>
          </a:p>
          <a:p>
            <a:pPr lvl="1">
              <a:lnSpc>
                <a:spcPct val="110000"/>
              </a:lnSpc>
              <a:spcBef>
                <a:spcPts val="0"/>
              </a:spcBef>
            </a:pPr>
            <a:endParaRPr lang="en-US" altLang="en-US" sz="1200" dirty="0">
              <a:solidFill>
                <a:schemeClr val="tx1"/>
              </a:solidFill>
              <a:ea typeface="ＭＳ Ｐゴシック" panose="020B0600070205080204" pitchFamily="34" charset="-128"/>
            </a:endParaRPr>
          </a:p>
          <a:p>
            <a:pPr>
              <a:lnSpc>
                <a:spcPct val="110000"/>
              </a:lnSpc>
              <a:spcBef>
                <a:spcPts val="0"/>
              </a:spcBef>
            </a:pPr>
            <a:r>
              <a:rPr lang="en-US" altLang="en-US" sz="1500" b="1" dirty="0" smtClean="0">
                <a:solidFill>
                  <a:schemeClr val="tx1"/>
                </a:solidFill>
                <a:ea typeface="ＭＳ Ｐゴシック" panose="020B0600070205080204" pitchFamily="34" charset="-128"/>
              </a:rPr>
              <a:t>Sensitization</a:t>
            </a:r>
          </a:p>
          <a:p>
            <a:pPr lvl="1">
              <a:lnSpc>
                <a:spcPct val="110000"/>
              </a:lnSpc>
              <a:spcBef>
                <a:spcPts val="0"/>
              </a:spcBef>
            </a:pPr>
            <a:r>
              <a:rPr lang="en-US" altLang="en-US" sz="1200" i="1" dirty="0" smtClean="0">
                <a:solidFill>
                  <a:srgbClr val="0070C0"/>
                </a:solidFill>
                <a:ea typeface="ＭＳ Ｐゴシック" panose="020B0600070205080204" pitchFamily="34" charset="-128"/>
              </a:rPr>
              <a:t>Enhanced</a:t>
            </a:r>
            <a:r>
              <a:rPr lang="en-US" altLang="en-US" sz="1200" dirty="0" smtClean="0">
                <a:ea typeface="ＭＳ Ｐゴシック" panose="020B0600070205080204" pitchFamily="34" charset="-128"/>
              </a:rPr>
              <a:t> brain response following repeated drug exposure</a:t>
            </a:r>
            <a:endParaRPr lang="en-US" altLang="en-US" sz="1200" dirty="0">
              <a:solidFill>
                <a:schemeClr val="tx1"/>
              </a:solidFill>
              <a:ea typeface="ＭＳ Ｐゴシック" panose="020B0600070205080204" pitchFamily="34" charset="-128"/>
            </a:endParaRPr>
          </a:p>
        </p:txBody>
      </p:sp>
      <p:sp>
        <p:nvSpPr>
          <p:cNvPr id="3" name="TextBox 2"/>
          <p:cNvSpPr txBox="1"/>
          <p:nvPr/>
        </p:nvSpPr>
        <p:spPr>
          <a:xfrm>
            <a:off x="2828925" y="4092815"/>
            <a:ext cx="3486150" cy="815608"/>
          </a:xfrm>
          <a:prstGeom prst="rect">
            <a:avLst/>
          </a:prstGeom>
          <a:noFill/>
        </p:spPr>
        <p:txBody>
          <a:bodyPr wrap="square" rtlCol="0">
            <a:spAutoFit/>
          </a:bodyPr>
          <a:lstStyle/>
          <a:p>
            <a:pPr marL="285750" indent="-285750">
              <a:buFont typeface="Arial" panose="020B0604020202020204" pitchFamily="34" charset="0"/>
              <a:buChar char="•"/>
            </a:pPr>
            <a:r>
              <a:rPr lang="en-US" sz="1400" b="1" dirty="0" smtClean="0">
                <a:latin typeface="Arial" panose="020B0604020202020204" pitchFamily="34" charset="0"/>
                <a:cs typeface="Arial" panose="020B0604020202020204" pitchFamily="34" charset="0"/>
              </a:rPr>
              <a:t>Dependence</a:t>
            </a:r>
          </a:p>
          <a:p>
            <a:pPr marL="742950" lvl="1" indent="-285750">
              <a:buFont typeface="Calibri" panose="020F0502020204030204" pitchFamily="34" charset="0"/>
              <a:buChar char="₋"/>
            </a:pPr>
            <a:r>
              <a:rPr lang="en-US" sz="1100" dirty="0" smtClean="0">
                <a:latin typeface="Arial" panose="020B0604020202020204" pitchFamily="34" charset="0"/>
                <a:cs typeface="Arial" panose="020B0604020202020204" pitchFamily="34" charset="0"/>
              </a:rPr>
              <a:t>Altered brain function upon cessation of drug use</a:t>
            </a:r>
          </a:p>
          <a:p>
            <a:pPr marL="742950" lvl="1" indent="-285750">
              <a:buFont typeface="Calibri" panose="020F0502020204030204" pitchFamily="34" charset="0"/>
              <a:buChar char="₋"/>
            </a:pPr>
            <a:r>
              <a:rPr lang="en-US" sz="1100" dirty="0" smtClean="0">
                <a:latin typeface="Arial" panose="020B0604020202020204" pitchFamily="34" charset="0"/>
                <a:cs typeface="Arial" panose="020B0604020202020204" pitchFamily="34" charset="0"/>
              </a:rPr>
              <a:t>Often opposite of initial drug effect</a:t>
            </a:r>
            <a:endParaRPr lang="en-US" sz="11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2828925" y="1513951"/>
            <a:ext cx="3825234" cy="2305724"/>
          </a:xfrm>
          <a:prstGeom prst="rect">
            <a:avLst/>
          </a:prstGeom>
        </p:spPr>
      </p:pic>
    </p:spTree>
    <p:custDataLst>
      <p:tags r:id="rId1"/>
    </p:custDataLst>
    <p:extLst>
      <p:ext uri="{BB962C8B-B14F-4D97-AF65-F5344CB8AC3E}">
        <p14:creationId xmlns:p14="http://schemas.microsoft.com/office/powerpoint/2010/main" val="3232059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 - &amp;quot;Drugs, Brain and Behavior&amp;quot;&quot;/&gt;&lt;property id=&quot;20307&quot; value=&quot;260&quot;/&gt;&lt;/object&gt;&lt;object type=&quot;3&quot; unique_id=&quot;41901&quot;&gt;&lt;property id=&quot;20148&quot; value=&quot;5&quot;/&gt;&lt;property id=&quot;20300&quot; value=&quot;Slide 2 - &amp;quot;Addiction Research @ IUPUI&amp;quot;&quot;/&gt;&lt;property id=&quot;20307&quot; value=&quot;268&quot;/&gt;&lt;/object&gt;&lt;object type=&quot;3&quot; unique_id=&quot;41902&quot;&gt;&lt;property id=&quot;20148&quot; value=&quot;5&quot;/&gt;&lt;property id=&quot;20300&quot; value=&quot;Slide 7 - &amp;quot;Neurotransmitters and Neurotransmission&amp;quot;&quot;/&gt;&lt;property id=&quot;20307&quot; value=&quot;269&quot;/&gt;&lt;/object&gt;&lt;object type=&quot;3&quot; unique_id=&quot;41904&quot;&gt;&lt;property id=&quot;20148&quot; value=&quot;5&quot;/&gt;&lt;property id=&quot;20300&quot; value=&quot;Slide 8 - &amp;quot;Drugs Alter Normal Neurotransmission&amp;quot;&quot;/&gt;&lt;property id=&quot;20307&quot; value=&quot;271&quot;/&gt;&lt;/object&gt;&lt;object type=&quot;3&quot; unique_id=&quot;41907&quot;&gt;&lt;property id=&quot;20148&quot; value=&quot;5&quot;/&gt;&lt;property id=&quot;20300&quot; value=&quot;Slide 10 - &amp;quot;Explaining Substance Use&amp;quot;&quot;/&gt;&lt;property id=&quot;20307&quot; value=&quot;274&quot;/&gt;&lt;/object&gt;&lt;object type=&quot;3&quot; unique_id=&quot;41908&quot;&gt;&lt;property id=&quot;20148&quot; value=&quot;5&quot;/&gt;&lt;property id=&quot;20300&quot; value=&quot;Slide 12 - &amp;quot;Wanting-and-Liking Theory&amp;quot;&quot;/&gt;&lt;property id=&quot;20307&quot; value=&quot;275&quot;/&gt;&lt;/object&gt;&lt;object type=&quot;3&quot; unique_id=&quot;41909&quot;&gt;&lt;property id=&quot;20148&quot; value=&quot;5&quot;/&gt;&lt;property id=&quot;20300&quot; value=&quot;Slide 13 - &amp;quot;Wanting-and-Liking Theory&amp;quot;&quot;/&gt;&lt;property id=&quot;20307&quot; value=&quot;276&quot;/&gt;&lt;/object&gt;&lt;object type=&quot;3&quot; unique_id=&quot;41910&quot;&gt;&lt;property id=&quot;20148&quot; value=&quot;5&quot;/&gt;&lt;property id=&quot;20300&quot; value=&quot;Slide 14 - &amp;quot;Contemporary Wanting-and-Liking Theory&amp;quot;&quot;/&gt;&lt;property id=&quot;20307&quot; value=&quot;277&quot;/&gt;&lt;/object&gt;&lt;object type=&quot;3&quot; unique_id=&quot;42483&quot;&gt;&lt;property id=&quot;20148&quot; value=&quot;5&quot;/&gt;&lt;property id=&quot;20300&quot; value=&quot;Slide 4 - &amp;quot;Addiction Research Training @ IUPUI&amp;quot;&quot;/&gt;&lt;property id=&quot;20307&quot; value=&quot;293&quot;/&gt;&lt;/object&gt;&lt;object type=&quot;3&quot; unique_id=&quot;42484&quot;&gt;&lt;property id=&quot;20148&quot; value=&quot;5&quot;/&gt;&lt;property id=&quot;20300&quot; value=&quot;Slide 19 - &amp;quot;Boehm Lab&amp;quot;&quot;/&gt;&lt;property id=&quot;20307&quot; value=&quot;292&quot;/&gt;&lt;/object&gt;&lt;object type=&quot;3&quot; unique_id=&quot;42485&quot;&gt;&lt;property id=&quot;20148&quot; value=&quot;5&quot;/&gt;&lt;property id=&quot;20300&quot; value=&quot;Slide 6 - &amp;quot;How Do Drugs Change Brain Function?&amp;quot;&quot;/&gt;&lt;property id=&quot;20307&quot; value=&quot;288&quot;/&gt;&lt;/object&gt;&lt;object type=&quot;3&quot; unique_id=&quot;42486&quot;&gt;&lt;property id=&quot;20148&quot; value=&quot;5&quot;/&gt;&lt;property id=&quot;20300&quot; value=&quot;Slide 15 - &amp;quot;Hedonic Homeostatic Dysregulation&amp;quot;&quot;/&gt;&lt;property id=&quot;20307&quot; value=&quot;289&quot;/&gt;&lt;/object&gt;&lt;object type=&quot;3&quot; unique_id=&quot;42487&quot;&gt;&lt;property id=&quot;20148&quot; value=&quot;5&quot;/&gt;&lt;property id=&quot;20300&quot; value=&quot;Slide 17 - &amp;quot;Hedonic Homeostatic Dysregulation&amp;quot;&quot;/&gt;&lt;property id=&quot;20307&quot; value=&quot;290&quot;/&gt;&lt;/object&gt;&lt;object type=&quot;3&quot; unique_id=&quot;43019&quot;&gt;&lt;property id=&quot;20148&quot; value=&quot;5&quot;/&gt;&lt;property id=&quot;20300&quot; value=&quot;Slide 5&quot;/&gt;&lt;property id=&quot;20307&quot; value=&quot;294&quot;/&gt;&lt;/object&gt;&lt;object type=&quot;3&quot; unique_id=&quot;43119&quot;&gt;&lt;property id=&quot;20148&quot; value=&quot;5&quot;/&gt;&lt;property id=&quot;20300&quot; value=&quot;Slide 9 - &amp;quot;Chronic Drug Use Results in Neuroadaptation&amp;quot;&quot;/&gt;&lt;property id=&quot;20307&quot; value=&quot;295&quot;/&gt;&lt;/object&gt;&lt;object type=&quot;3&quot; unique_id=&quot;43300&quot;&gt;&lt;property id=&quot;20148&quot; value=&quot;5&quot;/&gt;&lt;property id=&quot;20300&quot; value=&quot;Slide 11 - &amp;quot;Major Theories Driving  Addiction Neuroscience Research&amp;quot;&quot;/&gt;&lt;property id=&quot;20307&quot; value=&quot;296&quot;/&gt;&lt;/object&gt;&lt;object type=&quot;3&quot; unique_id=&quot;43406&quot;&gt;&lt;property id=&quot;20148&quot; value=&quot;5&quot;/&gt;&lt;property id=&quot;20300&quot; value=&quot;Slide 16 - &amp;quot;Hedonic Homeostatic Dysregulation&amp;quot;&quot;/&gt;&lt;property id=&quot;20307&quot; value=&quot;297&quot;/&gt;&lt;/object&gt;&lt;object type=&quot;3&quot; unique_id=&quot;44066&quot;&gt;&lt;property id=&quot;20148&quot; value=&quot;5&quot;/&gt;&lt;property id=&quot;20300&quot; value=&quot;Slide 3&quot;/&gt;&lt;property id=&quot;20307&quot; value=&quot;298&quot;/&gt;&lt;/object&gt;&lt;object type=&quot;3&quot; unique_id=&quot;44527&quot;&gt;&lt;property id=&quot;20148&quot; value=&quot;5&quot;/&gt;&lt;property id=&quot;20300&quot; value=&quot;Slide 21 - &amp;quot;Modeling Edible Δ9-THC in Mice&amp;quot;&quot;/&gt;&lt;property id=&quot;20307&quot; value=&quot;300&quot;/&gt;&lt;/object&gt;&lt;object type=&quot;3&quot; unique_id=&quot;44661&quot;&gt;&lt;property id=&quot;20148&quot; value=&quot;5&quot;/&gt;&lt;property id=&quot;20300&quot; value=&quot;Slide 18 - &amp;quot;Addiction Neuroscience Research: Challenges&amp;quot;&quot;/&gt;&lt;property id=&quot;20307&quot; value=&quot;301&quot;/&gt;&lt;/object&gt;&lt;object type=&quot;3&quot; unique_id=&quot;44823&quot;&gt;&lt;property id=&quot;20148&quot; value=&quot;5&quot;/&gt;&lt;property id=&quot;20300&quot; value=&quot;Slide 20 - &amp;quot;Modeling Binge Alcohol Drinking  in Mice&amp;quot;&quot;/&gt;&lt;property id=&quot;20307&quot; value=&quot;302&quot;/&gt;&lt;/object&gt;&lt;object type=&quot;3&quot; unique_id=&quot;44986&quot;&gt;&lt;property id=&quot;20148&quot; value=&quot;5&quot;/&gt;&lt;property id=&quot;20300&quot; value=&quot;Slide 22 - &amp;quot;Active Boehm Lab Research Projects&amp;quot;&quot;/&gt;&lt;property id=&quot;20307&quot; value=&quot;303&quot;/&gt;&lt;/object&gt;&lt;/object&gt;&lt;object type=&quot;8&quot; unique_id=&quot;10012&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7&quot;/&gt;&lt;lineCharCount val=&quot;1&quot;/&gt;&lt;lineCharCount val=&quot;49&quot;/&gt;&lt;lineCharCount val=&quot;35&quot;/&gt;&lt;lineCharCount val=&quot;1&quot;/&gt;&lt;lineCharCount val=&quot;41&quot;/&gt;&lt;lineCharCount val=&quot;42&quot;/&gt;&lt;lineCharCount val=&quot;50&quot;/&gt;&lt;lineCharCount val=&quot;17&quot;/&gt;&lt;/TableIndex&gt;&lt;/ShapeTextInfo&gt;"/>
  <p:tag name="HTML_SHAPEINFO" val="&lt;ThreeDShapeInfo&gt;&lt;uuid val=&quot;&quot;/&gt;&lt;isInvalidForFieldText val=&quot;0&quot;/&gt;&lt;Image&gt;&lt;filename val=&quot;C:\Users\anadella\AppData\Local\Temp\PR\data\asimages\{CBC452A3-0562-458B-BEF2-E9F7F500CEBE}_5.png&quot;/&gt;&lt;left val=&quot;-6&quot;/&gt;&lt;top val=&quot;83&quot;/&gt;&lt;width val=&quot;718&quot;/&gt;&lt;height val=&quot;369&quot;/&gt;&lt;hasText val=&quot;1&quot;/&gt;&lt;/Image&gt;&lt;/ThreeDShapeInfo&gt;"/>
  <p:tag name="PRESENTER_SHAPEINFO" val="&lt;ThreeDShapeInfo&gt;&lt;uuid val=&quot;{5D3E8C48-273B-4388-82FE-180032065EDD}&quot;/&gt;&lt;isInvalidForFieldText val=&quot;1&quot;/&gt;&lt;Image&gt;&lt;filename val=&quot;C:\Users\anadella\AppData\Local\Temp\PR\data\asimages\{5D3E8C48-273B-4388-82FE-180032065EDD}_5_S.png&quot;/&gt;&lt;left val=&quot;5&quot;/&gt;&lt;top val=&quot;93&quot;/&gt;&lt;width val=&quot;706&quot;/&gt;&lt;height val=&quot;359&quot;/&gt;&lt;hasText val=&quot;0&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Lst>
</file>

<file path=ppt/tags/tag12.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25&quot;/&gt;&lt;/TableIndex&gt;&lt;/ShapeTextInfo&gt;"/>
  <p:tag name="HTML_SHAPEINFO" val="&lt;ThreeDShapeInfo&gt;&lt;uuid val=&quot;&quot;/&gt;&lt;isInvalidForFieldText val=&quot;0&quot;/&gt;&lt;Image&gt;&lt;filename val=&quot;C:\Users\anadella\AppData\Local\Temp\PR\data\asimages\{773F740F-65F1-4C95-8107-05E652F80DF5}_4.png&quot;/&gt;&lt;left val=&quot;35&quot;/&gt;&lt;top val=&quot;6&quot;/&gt;&lt;width val=&quot;648&quot;/&gt;&lt;height val=&quot;120&quot;/&gt;&lt;hasText val=&quot;1&quot;/&gt;&lt;/Image&gt;&lt;/ThreeDShapeInfo&gt;"/>
  <p:tag name="PRESENTER_SHAPEINFO" val="&lt;ThreeDShapeInfo&gt;&lt;uuid val=&quot;{7590D2A0-E7DF-44CD-A907-2DF3EBD5A1B9}&quot;/&gt;&lt;isInvalidForFieldText val=&quot;1&quot;/&gt;&lt;Image&gt;&lt;filename val=&quot;C:\Users\anadella\AppData\Local\Temp\PR\data\asimages\{7590D2A0-E7DF-44CD-A907-2DF3EBD5A1B9}_4_S.png&quot;/&gt;&lt;left val=&quot;35&quot;/&gt;&lt;top val=&quot;15&quot;/&gt;&lt;width val=&quot;648&quot;/&gt;&lt;height val=&quot;91&quot;/&gt;&lt;hasText val=&quot;0&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54&quot;/&gt;&lt;lineCharCount val=&quot;1&quot;/&gt;&lt;lineCharCount val=&quot;51&quot;/&gt;&lt;lineCharCount val=&quot;34&quot;/&gt;&lt;lineCharCount val=&quot;57&quot;/&gt;&lt;lineCharCount val=&quot;1&quot;/&gt;&lt;lineCharCount val=&quot;55&quot;/&gt;&lt;lineCharCount val=&quot;27&quot;/&gt;&lt;lineCharCount val=&quot;61&quot;/&gt;&lt;lineCharCount val=&quot;1&quot;/&gt;&lt;lineCharCount val=&quot;46&quot;/&gt;&lt;lineCharCount val=&quot;44&quot;/&gt;&lt;/TableIndex&gt;&lt;/ShapeTextInfo&gt;"/>
  <p:tag name="HTML_SHAPEINFO" val="&lt;ThreeDShapeInfo&gt;&lt;uuid val=&quot;&quot;/&gt;&lt;isInvalidForFieldText val=&quot;0&quot;/&gt;&lt;Image&gt;&lt;filename val=&quot;C:\Users\anadella\AppData\Local\Temp\PR\data\asimages\{C16C1EF5-2D95-4B46-A4FD-E3A156664069}_4.png&quot;/&gt;&lt;left val=&quot;28&quot;/&gt;&lt;top val=&quot;127&quot;/&gt;&lt;width val=&quot;655&quot;/&gt;&lt;height val=&quot;394&quot;/&gt;&lt;hasText val=&quot;1&quot;/&gt;&lt;/Image&gt;&lt;/ThreeDShapeInfo&gt;"/>
  <p:tag name="PRESENTER_SHAPEINFO" val="&lt;ThreeDShapeInfo&gt;&lt;uuid val=&quot;{1BB4C7F6-0DBE-4375-9854-89B66CB2A1B7}&quot;/&gt;&lt;isInvalidForFieldText val=&quot;1&quot;/&gt;&lt;Image&gt;&lt;filename val=&quot;C:\Users\anadella\AppData\Local\Temp\PR\data\asimages\{1BB4C7F6-0DBE-4375-9854-89B66CB2A1B7}_4_S.png&quot;/&gt;&lt;left val=&quot;34&quot;/&gt;&lt;top val=&quot;134&quot;/&gt;&lt;width val=&quot;649&quot;/&gt;&lt;height val=&quot;357&quot;/&gt;&lt;hasText val=&quot;0&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 name="HTML_SHAPEINFO" val="&lt;ThreeDShapeInfo&gt;&lt;uuid val=&quot;&quot;/&gt;&lt;isInvalidForFieldText val=&quot;0&quot;/&gt;&lt;Image&gt;&lt;filename val=&quot;C:\Users\anadella\AppData\Local\Temp\PR\data\asimages\{7501114B-AEE2-47C6-80D6-C45DA96861A2}_2.png&quot;/&gt;&lt;left val=&quot;19&quot;/&gt;&lt;top val=&quot;15&quot;/&gt;&lt;width val=&quot;681&quot;/&gt;&lt;height val=&quot;91&quot;/&gt;&lt;hasText val=&quot;1&quot;/&gt;&lt;/Image&gt;&lt;/ThreeDShapeInfo&gt;"/>
  <p:tag name="PRESENTER_SHAPEINFO" val="&lt;ThreeDShapeInfo&gt;&lt;uuid val=&quot;{0FA6BCD4-4BB3-422D-ADD2-C4CBE8A6F1E9}&quot;/&gt;&lt;isInvalidForFieldText val=&quot;1&quot;/&gt;&lt;Image&gt;&lt;filename val=&quot;C:\Users\anadella\AppData\Local\Temp\PR\data\asimages\{0FA6BCD4-4BB3-422D-ADD2-C4CBE8A6F1E9}_2_S.png&quot;/&gt;&lt;left val=&quot;19&quot;/&gt;&lt;top val=&quot;15&quot;/&gt;&lt;width val=&quot;681&quot;/&gt;&lt;height val=&quot;91&quot;/&gt;&lt;hasText val=&quot;0&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6&quot;/&gt;&lt;lineCharCount val=&quot;2&quot;/&gt;&lt;lineCharCount val=&quot;60&quot;/&gt;&lt;lineCharCount val=&quot;50&quot;/&gt;&lt;lineCharCount val=&quot;31&quot;/&gt;&lt;lineCharCount val=&quot;1&quot;/&gt;&lt;lineCharCount val=&quot;56&quot;/&gt;&lt;lineCharCount val=&quot;52&quot;/&gt;&lt;lineCharCount val=&quot;28&quot;/&gt;&lt;/TableIndex&gt;&lt;/ShapeTextInfo&gt;"/>
  <p:tag name="HTML_SHAPEINFO" val="&lt;ThreeDShapeInfo&gt;&lt;uuid val=&quot;&quot;/&gt;&lt;isInvalidForFieldText val=&quot;0&quot;/&gt;&lt;Image&gt;&lt;filename val=&quot;C:\Users\anadella\AppData\Local\Temp\PR\data\asimages\{C0A69FD7-D0F2-44E9-9E04-075CEDD29665}_2.png&quot;/&gt;&lt;left val=&quot;17&quot;/&gt;&lt;top val=&quot;104&quot;/&gt;&lt;width val=&quot;688&quot;/&gt;&lt;height val=&quot;381&quot;/&gt;&lt;hasText val=&quot;1&quot;/&gt;&lt;/Image&gt;&lt;/ThreeDShapeInfo&gt;"/>
  <p:tag name="PRESENTER_SHAPEINFO" val="&lt;ThreeDShapeInfo&gt;&lt;uuid val=&quot;{B07F48A3-613F-473D-A5A5-7682CFF5016D}&quot;/&gt;&lt;isInvalidForFieldText val=&quot;1&quot;/&gt;&lt;Image&gt;&lt;filename val=&quot;C:\Users\anadella\AppData\Local\Temp\PR\data\asimages\{B07F48A3-613F-473D-A5A5-7682CFF5016D}_2_S.png&quot;/&gt;&lt;left val=&quot;24&quot;/&gt;&lt;top val=&quot;110&quot;/&gt;&lt;width val=&quot;670&quot;/&gt;&lt;height val=&quot;375&quot;/&gt;&lt;hasText val=&quot;0&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25&quot;/&gt;&lt;/TableIndex&gt;&lt;/ShapeTextInfo&gt;"/>
  <p:tag name="HTML_SHAPEINFO" val="&lt;ThreeDShapeInfo&gt;&lt;uuid val=&quot;&quot;/&gt;&lt;isInvalidForFieldText val=&quot;0&quot;/&gt;&lt;Image&gt;&lt;filename val=&quot;C:\Users\anadella\AppData\Local\Temp\PR\data\asimages\{773F740F-65F1-4C95-8107-05E652F80DF5}_4.png&quot;/&gt;&lt;left val=&quot;35&quot;/&gt;&lt;top val=&quot;6&quot;/&gt;&lt;width val=&quot;648&quot;/&gt;&lt;height val=&quot;120&quot;/&gt;&lt;hasText val=&quot;1&quot;/&gt;&lt;/Image&gt;&lt;/ThreeDShapeInfo&gt;"/>
  <p:tag name="PRESENTER_SHAPEINFO" val="&lt;ThreeDShapeInfo&gt;&lt;uuid val=&quot;{7590D2A0-E7DF-44CD-A907-2DF3EBD5A1B9}&quot;/&gt;&lt;isInvalidForFieldText val=&quot;1&quot;/&gt;&lt;Image&gt;&lt;filename val=&quot;C:\Users\anadella\AppData\Local\Temp\PR\data\asimages\{7590D2A0-E7DF-44CD-A907-2DF3EBD5A1B9}_4_S.png&quot;/&gt;&lt;left val=&quot;35&quot;/&gt;&lt;top val=&quot;15&quot;/&gt;&lt;width val=&quot;648&quot;/&gt;&lt;height val=&quot;91&quot;/&gt;&lt;hasText val=&quot;0&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54&quot;/&gt;&lt;lineCharCount val=&quot;1&quot;/&gt;&lt;lineCharCount val=&quot;51&quot;/&gt;&lt;lineCharCount val=&quot;34&quot;/&gt;&lt;lineCharCount val=&quot;57&quot;/&gt;&lt;lineCharCount val=&quot;1&quot;/&gt;&lt;lineCharCount val=&quot;55&quot;/&gt;&lt;lineCharCount val=&quot;27&quot;/&gt;&lt;lineCharCount val=&quot;61&quot;/&gt;&lt;lineCharCount val=&quot;1&quot;/&gt;&lt;lineCharCount val=&quot;46&quot;/&gt;&lt;lineCharCount val=&quot;44&quot;/&gt;&lt;/TableIndex&gt;&lt;/ShapeTextInfo&gt;"/>
  <p:tag name="HTML_SHAPEINFO" val="&lt;ThreeDShapeInfo&gt;&lt;uuid val=&quot;&quot;/&gt;&lt;isInvalidForFieldText val=&quot;0&quot;/&gt;&lt;Image&gt;&lt;filename val=&quot;C:\Users\anadella\AppData\Local\Temp\PR\data\asimages\{C16C1EF5-2D95-4B46-A4FD-E3A156664069}_4.png&quot;/&gt;&lt;left val=&quot;28&quot;/&gt;&lt;top val=&quot;127&quot;/&gt;&lt;width val=&quot;655&quot;/&gt;&lt;height val=&quot;394&quot;/&gt;&lt;hasText val=&quot;1&quot;/&gt;&lt;/Image&gt;&lt;/ThreeDShapeInfo&gt;"/>
  <p:tag name="PRESENTER_SHAPEINFO" val="&lt;ThreeDShapeInfo&gt;&lt;uuid val=&quot;{1BB4C7F6-0DBE-4375-9854-89B66CB2A1B7}&quot;/&gt;&lt;isInvalidForFieldText val=&quot;1&quot;/&gt;&lt;Image&gt;&lt;filename val=&quot;C:\Users\anadella\AppData\Local\Temp\PR\data\asimages\{1BB4C7F6-0DBE-4375-9854-89B66CB2A1B7}_4_S.png&quot;/&gt;&lt;left val=&quot;34&quot;/&gt;&lt;top val=&quot;134&quot;/&gt;&lt;width val=&quot;649&quot;/&gt;&lt;height val=&quot;357&quot;/&gt;&lt;hasText val=&quot;0&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anadella\AppData\Local\Temp\PR\data\asimages\{6CF597F2-E4C5-410E-99AE-48E79A5EC959}_3.png&quot;/&gt;&lt;left val=&quot;13&quot;/&gt;&lt;top val=&quot;9&quot;/&gt;&lt;width val=&quot;681&quot;/&gt;&lt;height val=&quot;85&quot;/&gt;&lt;hasText val=&quot;1&quot;/&gt;&lt;/Image&gt;&lt;/ThreeDShapeInfo&gt;"/>
  <p:tag name="PRESENTER_SHAPEINFO" val="&lt;ThreeDShapeInfo&gt;&lt;uuid val=&quot;{65744E6A-24A3-41EC-8F0A-55A135374C5D}&quot;/&gt;&lt;isInvalidForFieldText val=&quot;1&quot;/&gt;&lt;Image&gt;&lt;filename val=&quot;C:\Users\anadella\AppData\Local\Temp\PR\data\asimages\{65744E6A-24A3-41EC-8F0A-55A135374C5D}_3_S.png&quot;/&gt;&lt;left val=&quot;13&quot;/&gt;&lt;top val=&quot;9&quot;/&gt;&lt;width val=&quot;681&quot;/&gt;&lt;height val=&quot;85&quot;/&gt;&lt;hasText val=&quot;0&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7&quot;/&gt;&lt;lineCharCount val=&quot;31&quot;/&gt;&lt;lineCharCount val=&quot;30&quot;/&gt;&lt;lineCharCount val=&quot;1&quot;/&gt;&lt;lineCharCount val=&quot;29&quot;/&gt;&lt;lineCharCount val=&quot;30&quot;/&gt;&lt;lineCharCount val=&quot;29&quot;/&gt;&lt;lineCharCount val=&quot;1&quot;/&gt;&lt;lineCharCount val=&quot;9&quot;/&gt;&lt;lineCharCount val=&quot;34&quot;/&gt;&lt;lineCharCount val=&quot;18&quot;/&gt;&lt;lineCharCount val=&quot;27&quot;/&gt;&lt;lineCharCount val=&quot;1&quot;/&gt;&lt;lineCharCount val=&quot;9&quot;/&gt;&lt;lineCharCount val=&quot;33&quot;/&gt;&lt;lineCharCount val=&quot;9&quot;/&gt;&lt;lineCharCount val=&quot;19&quot;/&gt;&lt;lineCharCount val=&quot;27&quot;/&gt;&lt;/TableIndex&gt;&lt;/ShapeTextInfo&gt;"/>
  <p:tag name="HTML_SHAPEINFO" val="&lt;ThreeDShapeInfo&gt;&lt;uuid val=&quot;&quot;/&gt;&lt;isInvalidForFieldText val=&quot;0&quot;/&gt;&lt;Image&gt;&lt;filename val=&quot;C:\Users\anadella\AppData\Local\Temp\PR\data\asimages\{E0B50A57-C374-47F0-A502-57C4D2EEECC1}_3.png&quot;/&gt;&lt;left val=&quot;12&quot;/&gt;&lt;top val=&quot;90&quot;/&gt;&lt;width val=&quot;391&quot;/&gt;&lt;height val=&quot;435&quot;/&gt;&lt;hasText val=&quot;1&quot;/&gt;&lt;/Image&gt;&lt;/ThreeDShapeInfo&gt;"/>
  <p:tag name="PRESENTER_SHAPEINFO" val="&lt;ThreeDShapeInfo&gt;&lt;uuid val=&quot;{D9890AA3-AD3F-4963-81C1-E876D2B8A515}&quot;/&gt;&lt;isInvalidForFieldText val=&quot;1&quot;/&gt;&lt;Image&gt;&lt;filename val=&quot;C:\Users\anadella\AppData\Local\Temp\PR\data\asimages\{D9890AA3-AD3F-4963-81C1-E876D2B8A515}_3_S.png&quot;/&gt;&lt;left val=&quot;19&quot;/&gt;&lt;top val=&quot;99&quot;/&gt;&lt;width val=&quot;381&quot;/&gt;&lt;height val=&quot;426&quot;/&gt;&lt;hasText val=&quot;0&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25&quot;/&gt;&lt;/TableIndex&gt;&lt;/ShapeTextInfo&gt;"/>
  <p:tag name="HTML_SHAPEINFO" val="&lt;ThreeDShapeInfo&gt;&lt;uuid val=&quot;&quot;/&gt;&lt;isInvalidForFieldText val=&quot;0&quot;/&gt;&lt;Image&gt;&lt;filename val=&quot;C:\Users\anadella\AppData\Local\Temp\PR\data\asimages\{773F740F-65F1-4C95-8107-05E652F80DF5}_4.png&quot;/&gt;&lt;left val=&quot;35&quot;/&gt;&lt;top val=&quot;6&quot;/&gt;&lt;width val=&quot;648&quot;/&gt;&lt;height val=&quot;120&quot;/&gt;&lt;hasText val=&quot;1&quot;/&gt;&lt;/Image&gt;&lt;/ThreeDShapeInfo&gt;"/>
  <p:tag name="PRESENTER_SHAPEINFO" val="&lt;ThreeDShapeInfo&gt;&lt;uuid val=&quot;{7590D2A0-E7DF-44CD-A907-2DF3EBD5A1B9}&quot;/&gt;&lt;isInvalidForFieldText val=&quot;1&quot;/&gt;&lt;Image&gt;&lt;filename val=&quot;C:\Users\anadella\AppData\Local\Temp\PR\data\asimages\{7590D2A0-E7DF-44CD-A907-2DF3EBD5A1B9}_4_S.png&quot;/&gt;&lt;left val=&quot;35&quot;/&gt;&lt;top val=&quot;15&quot;/&gt;&lt;width val=&quot;648&quot;/&gt;&lt;height val=&quot;91&quot;/&gt;&lt;hasText val=&quot;0&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54&quot;/&gt;&lt;lineCharCount val=&quot;1&quot;/&gt;&lt;lineCharCount val=&quot;51&quot;/&gt;&lt;lineCharCount val=&quot;34&quot;/&gt;&lt;lineCharCount val=&quot;57&quot;/&gt;&lt;lineCharCount val=&quot;1&quot;/&gt;&lt;lineCharCount val=&quot;55&quot;/&gt;&lt;lineCharCount val=&quot;27&quot;/&gt;&lt;lineCharCount val=&quot;61&quot;/&gt;&lt;lineCharCount val=&quot;1&quot;/&gt;&lt;lineCharCount val=&quot;46&quot;/&gt;&lt;lineCharCount val=&quot;44&quot;/&gt;&lt;/TableIndex&gt;&lt;/ShapeTextInfo&gt;"/>
  <p:tag name="HTML_SHAPEINFO" val="&lt;ThreeDShapeInfo&gt;&lt;uuid val=&quot;&quot;/&gt;&lt;isInvalidForFieldText val=&quot;0&quot;/&gt;&lt;Image&gt;&lt;filename val=&quot;C:\Users\anadella\AppData\Local\Temp\PR\data\asimages\{C16C1EF5-2D95-4B46-A4FD-E3A156664069}_4.png&quot;/&gt;&lt;left val=&quot;28&quot;/&gt;&lt;top val=&quot;127&quot;/&gt;&lt;width val=&quot;655&quot;/&gt;&lt;height val=&quot;394&quot;/&gt;&lt;hasText val=&quot;1&quot;/&gt;&lt;/Image&gt;&lt;/ThreeDShapeInfo&gt;"/>
  <p:tag name="PRESENTER_SHAPEINFO" val="&lt;ThreeDShapeInfo&gt;&lt;uuid val=&quot;{1BB4C7F6-0DBE-4375-9854-89B66CB2A1B7}&quot;/&gt;&lt;isInvalidForFieldText val=&quot;1&quot;/&gt;&lt;Image&gt;&lt;filename val=&quot;C:\Users\anadella\AppData\Local\Temp\PR\data\asimages\{1BB4C7F6-0DBE-4375-9854-89B66CB2A1B7}_4_S.png&quot;/&gt;&lt;left val=&quot;34&quot;/&gt;&lt;top val=&quot;134&quot;/&gt;&lt;width val=&quot;649&quot;/&gt;&lt;height val=&quot;357&quot;/&gt;&lt;hasText val=&quot;0&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anadella\AppData\Local\Temp\PR\data\asimages\{E0C68759-FC67-46C2-A77F-A50404CC7619}_5.png&quot;/&gt;&lt;left val=&quot;35&quot;/&gt;&lt;top val=&quot;14&quot;/&gt;&lt;width val=&quot;648&quot;/&gt;&lt;height val=&quot;79&quot;/&gt;&lt;hasText val=&quot;1&quot;/&gt;&lt;/Image&gt;&lt;/ThreeDShapeInfo&gt;"/>
  <p:tag name="PRESENTER_SHAPEINFO" val="&lt;ThreeDShapeInfo&gt;&lt;uuid val=&quot;{FF4FD6E8-B3F1-4BEB-B0DA-C8384577A6F8}&quot;/&gt;&lt;isInvalidForFieldText val=&quot;1&quot;/&gt;&lt;Image&gt;&lt;filename val=&quot;C:\Users\anadella\AppData\Local\Temp\PR\data\asimages\{FF4FD6E8-B3F1-4BEB-B0DA-C8384577A6F8}_5_S.png&quot;/&gt;&lt;left val=&quot;35&quot;/&gt;&lt;top val=&quot;14&quot;/&gt;&lt;width val=&quot;648&quot;/&gt;&lt;height val=&quot;71&quot;/&gt;&lt;hasText val=&quot;0&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7&quot;/&gt;&lt;lineCharCount val=&quot;31&quot;/&gt;&lt;lineCharCount val=&quot;30&quot;/&gt;&lt;lineCharCount val=&quot;1&quot;/&gt;&lt;lineCharCount val=&quot;29&quot;/&gt;&lt;lineCharCount val=&quot;30&quot;/&gt;&lt;lineCharCount val=&quot;29&quot;/&gt;&lt;lineCharCount val=&quot;1&quot;/&gt;&lt;lineCharCount val=&quot;9&quot;/&gt;&lt;lineCharCount val=&quot;34&quot;/&gt;&lt;lineCharCount val=&quot;18&quot;/&gt;&lt;lineCharCount val=&quot;27&quot;/&gt;&lt;lineCharCount val=&quot;1&quot;/&gt;&lt;lineCharCount val=&quot;9&quot;/&gt;&lt;lineCharCount val=&quot;33&quot;/&gt;&lt;lineCharCount val=&quot;9&quot;/&gt;&lt;lineCharCount val=&quot;19&quot;/&gt;&lt;lineCharCount val=&quot;27&quot;/&gt;&lt;/TableIndex&gt;&lt;/ShapeTextInfo&gt;"/>
  <p:tag name="HTML_SHAPEINFO" val="&lt;ThreeDShapeInfo&gt;&lt;uuid val=&quot;&quot;/&gt;&lt;isInvalidForFieldText val=&quot;0&quot;/&gt;&lt;Image&gt;&lt;filename val=&quot;C:\Users\anadella\AppData\Local\Temp\PR\data\asimages\{E0B50A57-C374-47F0-A502-57C4D2EEECC1}_3.png&quot;/&gt;&lt;left val=&quot;12&quot;/&gt;&lt;top val=&quot;90&quot;/&gt;&lt;width val=&quot;391&quot;/&gt;&lt;height val=&quot;435&quot;/&gt;&lt;hasText val=&quot;1&quot;/&gt;&lt;/Image&gt;&lt;/ThreeDShapeInfo&gt;"/>
  <p:tag name="PRESENTER_SHAPEINFO" val="&lt;ThreeDShapeInfo&gt;&lt;uuid val=&quot;{D9890AA3-AD3F-4963-81C1-E876D2B8A515}&quot;/&gt;&lt;isInvalidForFieldText val=&quot;1&quot;/&gt;&lt;Image&gt;&lt;filename val=&quot;C:\Users\anadella\AppData\Local\Temp\PR\data\asimages\{D9890AA3-AD3F-4963-81C1-E876D2B8A515}_3_S.png&quot;/&gt;&lt;left val=&quot;19&quot;/&gt;&lt;top val=&quot;99&quot;/&gt;&lt;width val=&quot;381&quot;/&gt;&lt;height val=&quot;426&quot;/&gt;&lt;hasText val=&quot;0&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anadella\AppData\Local\Temp\PR\data\asimages\{E0C68759-FC67-46C2-A77F-A50404CC7619}_5.png&quot;/&gt;&lt;left val=&quot;35&quot;/&gt;&lt;top val=&quot;14&quot;/&gt;&lt;width val=&quot;648&quot;/&gt;&lt;height val=&quot;79&quot;/&gt;&lt;hasText val=&quot;1&quot;/&gt;&lt;/Image&gt;&lt;/ThreeDShapeInfo&gt;"/>
  <p:tag name="PRESENTER_SHAPEINFO" val="&lt;ThreeDShapeInfo&gt;&lt;uuid val=&quot;{FF4FD6E8-B3F1-4BEB-B0DA-C8384577A6F8}&quot;/&gt;&lt;isInvalidForFieldText val=&quot;1&quot;/&gt;&lt;Image&gt;&lt;filename val=&quot;C:\Users\anadella\AppData\Local\Temp\PR\data\asimages\{FF4FD6E8-B3F1-4BEB-B0DA-C8384577A6F8}_5_S.png&quot;/&gt;&lt;left val=&quot;35&quot;/&gt;&lt;top val=&quot;14&quot;/&gt;&lt;width val=&quot;648&quot;/&gt;&lt;height val=&quot;71&quot;/&gt;&lt;hasText val=&quot;0&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anadella\AppData\Local\Temp\PR\data\asimages\{E0C68759-FC67-46C2-A77F-A50404CC7619}_5.png&quot;/&gt;&lt;left val=&quot;35&quot;/&gt;&lt;top val=&quot;14&quot;/&gt;&lt;width val=&quot;648&quot;/&gt;&lt;height val=&quot;79&quot;/&gt;&lt;hasText val=&quot;1&quot;/&gt;&lt;/Image&gt;&lt;/ThreeDShapeInfo&gt;"/>
  <p:tag name="PRESENTER_SHAPEINFO" val="&lt;ThreeDShapeInfo&gt;&lt;uuid val=&quot;{FF4FD6E8-B3F1-4BEB-B0DA-C8384577A6F8}&quot;/&gt;&lt;isInvalidForFieldText val=&quot;1&quot;/&gt;&lt;Image&gt;&lt;filename val=&quot;C:\Users\anadella\AppData\Local\Temp\PR\data\asimages\{FF4FD6E8-B3F1-4BEB-B0DA-C8384577A6F8}_5_S.png&quot;/&gt;&lt;left val=&quot;35&quot;/&gt;&lt;top val=&quot;14&quot;/&gt;&lt;width val=&quot;648&quot;/&gt;&lt;height val=&quot;71&quot;/&gt;&lt;hasText val=&quot;0&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7&quot;/&gt;&lt;lineCharCount val=&quot;1&quot;/&gt;&lt;lineCharCount val=&quot;49&quot;/&gt;&lt;lineCharCount val=&quot;35&quot;/&gt;&lt;lineCharCount val=&quot;1&quot;/&gt;&lt;lineCharCount val=&quot;41&quot;/&gt;&lt;lineCharCount val=&quot;42&quot;/&gt;&lt;lineCharCount val=&quot;50&quot;/&gt;&lt;lineCharCount val=&quot;17&quot;/&gt;&lt;/TableIndex&gt;&lt;/ShapeTextInfo&gt;"/>
  <p:tag name="HTML_SHAPEINFO" val="&lt;ThreeDShapeInfo&gt;&lt;uuid val=&quot;&quot;/&gt;&lt;isInvalidForFieldText val=&quot;0&quot;/&gt;&lt;Image&gt;&lt;filename val=&quot;C:\Users\anadella\AppData\Local\Temp\PR\data\asimages\{CBC452A3-0562-458B-BEF2-E9F7F500CEBE}_5.png&quot;/&gt;&lt;left val=&quot;-6&quot;/&gt;&lt;top val=&quot;83&quot;/&gt;&lt;width val=&quot;718&quot;/&gt;&lt;height val=&quot;369&quot;/&gt;&lt;hasText val=&quot;1&quot;/&gt;&lt;/Image&gt;&lt;/ThreeDShapeInfo&gt;"/>
  <p:tag name="PRESENTER_SHAPEINFO" val="&lt;ThreeDShapeInfo&gt;&lt;uuid val=&quot;{5D3E8C48-273B-4388-82FE-180032065EDD}&quot;/&gt;&lt;isInvalidForFieldText val=&quot;1&quot;/&gt;&lt;Image&gt;&lt;filename val=&quot;C:\Users\anadella\AppData\Local\Temp\PR\data\asimages\{5D3E8C48-273B-4388-82FE-180032065EDD}_5_S.png&quot;/&gt;&lt;left val=&quot;5&quot;/&gt;&lt;top val=&quot;93&quot;/&gt;&lt;width val=&quot;706&quot;/&gt;&lt;height val=&quot;359&quot;/&gt;&lt;hasText val=&quot;0&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anadella\AppData\Local\Temp\PR\data\asimages\{E0C68759-FC67-46C2-A77F-A50404CC7619}_5.png&quot;/&gt;&lt;left val=&quot;35&quot;/&gt;&lt;top val=&quot;14&quot;/&gt;&lt;width val=&quot;648&quot;/&gt;&lt;height val=&quot;79&quot;/&gt;&lt;hasText val=&quot;1&quot;/&gt;&lt;/Image&gt;&lt;/ThreeDShapeInfo&gt;"/>
  <p:tag name="PRESENTER_SHAPEINFO" val="&lt;ThreeDShapeInfo&gt;&lt;uuid val=&quot;{FF4FD6E8-B3F1-4BEB-B0DA-C8384577A6F8}&quot;/&gt;&lt;isInvalidForFieldText val=&quot;1&quot;/&gt;&lt;Image&gt;&lt;filename val=&quot;C:\Users\anadella\AppData\Local\Temp\PR\data\asimages\{FF4FD6E8-B3F1-4BEB-B0DA-C8384577A6F8}_5_S.png&quot;/&gt;&lt;left val=&quot;35&quot;/&gt;&lt;top val=&quot;14&quot;/&gt;&lt;width val=&quot;648&quot;/&gt;&lt;height val=&quot;71&quot;/&gt;&lt;hasText val=&quot;0&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7&quot;/&gt;&lt;lineCharCount val=&quot;1&quot;/&gt;&lt;lineCharCount val=&quot;49&quot;/&gt;&lt;lineCharCount val=&quot;35&quot;/&gt;&lt;lineCharCount val=&quot;1&quot;/&gt;&lt;lineCharCount val=&quot;41&quot;/&gt;&lt;lineCharCount val=&quot;42&quot;/&gt;&lt;lineCharCount val=&quot;50&quot;/&gt;&lt;lineCharCount val=&quot;17&quot;/&gt;&lt;/TableIndex&gt;&lt;/ShapeTextInfo&gt;"/>
  <p:tag name="HTML_SHAPEINFO" val="&lt;ThreeDShapeInfo&gt;&lt;uuid val=&quot;&quot;/&gt;&lt;isInvalidForFieldText val=&quot;0&quot;/&gt;&lt;Image&gt;&lt;filename val=&quot;C:\Users\anadella\AppData\Local\Temp\PR\data\asimages\{CBC452A3-0562-458B-BEF2-E9F7F500CEBE}_5.png&quot;/&gt;&lt;left val=&quot;-6&quot;/&gt;&lt;top val=&quot;83&quot;/&gt;&lt;width val=&quot;718&quot;/&gt;&lt;height val=&quot;369&quot;/&gt;&lt;hasText val=&quot;1&quot;/&gt;&lt;/Image&gt;&lt;/ThreeDShapeInfo&gt;"/>
  <p:tag name="PRESENTER_SHAPEINFO" val="&lt;ThreeDShapeInfo&gt;&lt;uuid val=&quot;{5D3E8C48-273B-4388-82FE-180032065EDD}&quot;/&gt;&lt;isInvalidForFieldText val=&quot;1&quot;/&gt;&lt;Image&gt;&lt;filename val=&quot;C:\Users\anadella\AppData\Local\Temp\PR\data\asimages\{5D3E8C48-273B-4388-82FE-180032065EDD}_5_S.png&quot;/&gt;&lt;left val=&quot;5&quot;/&gt;&lt;top val=&quot;93&quot;/&gt;&lt;width val=&quot;706&quot;/&gt;&lt;height val=&quot;359&quot;/&gt;&lt;hasText val=&quot;0&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anadella\AppData\Local\Temp\PR\data\asimages\{E0C68759-FC67-46C2-A77F-A50404CC7619}_5.png&quot;/&gt;&lt;left val=&quot;35&quot;/&gt;&lt;top val=&quot;14&quot;/&gt;&lt;width val=&quot;648&quot;/&gt;&lt;height val=&quot;79&quot;/&gt;&lt;hasText val=&quot;1&quot;/&gt;&lt;/Image&gt;&lt;/ThreeDShapeInfo&gt;"/>
  <p:tag name="PRESENTER_SHAPEINFO" val="&lt;ThreeDShapeInfo&gt;&lt;uuid val=&quot;{FF4FD6E8-B3F1-4BEB-B0DA-C8384577A6F8}&quot;/&gt;&lt;isInvalidForFieldText val=&quot;1&quot;/&gt;&lt;Image&gt;&lt;filename val=&quot;C:\Users\anadella\AppData\Local\Temp\PR\data\asimages\{FF4FD6E8-B3F1-4BEB-B0DA-C8384577A6F8}_5_S.png&quot;/&gt;&lt;left val=&quot;35&quot;/&gt;&lt;top val=&quot;14&quot;/&gt;&lt;width val=&quot;648&quot;/&gt;&lt;height val=&quot;71&quot;/&gt;&lt;hasText val=&quot;0&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7&quot;/&gt;&lt;lineCharCount val=&quot;1&quot;/&gt;&lt;lineCharCount val=&quot;49&quot;/&gt;&lt;lineCharCount val=&quot;35&quot;/&gt;&lt;lineCharCount val=&quot;1&quot;/&gt;&lt;lineCharCount val=&quot;41&quot;/&gt;&lt;lineCharCount val=&quot;42&quot;/&gt;&lt;lineCharCount val=&quot;50&quot;/&gt;&lt;lineCharCount val=&quot;17&quot;/&gt;&lt;/TableIndex&gt;&lt;/ShapeTextInfo&gt;"/>
  <p:tag name="HTML_SHAPEINFO" val="&lt;ThreeDShapeInfo&gt;&lt;uuid val=&quot;&quot;/&gt;&lt;isInvalidForFieldText val=&quot;0&quot;/&gt;&lt;Image&gt;&lt;filename val=&quot;C:\Users\anadella\AppData\Local\Temp\PR\data\asimages\{CBC452A3-0562-458B-BEF2-E9F7F500CEBE}_5.png&quot;/&gt;&lt;left val=&quot;-6&quot;/&gt;&lt;top val=&quot;83&quot;/&gt;&lt;width val=&quot;718&quot;/&gt;&lt;height val=&quot;369&quot;/&gt;&lt;hasText val=&quot;1&quot;/&gt;&lt;/Image&gt;&lt;/ThreeDShapeInfo&gt;"/>
  <p:tag name="PRESENTER_SHAPEINFO" val="&lt;ThreeDShapeInfo&gt;&lt;uuid val=&quot;{5D3E8C48-273B-4388-82FE-180032065EDD}&quot;/&gt;&lt;isInvalidForFieldText val=&quot;1&quot;/&gt;&lt;Image&gt;&lt;filename val=&quot;C:\Users\anadella\AppData\Local\Temp\PR\data\asimages\{5D3E8C48-273B-4388-82FE-180032065EDD}_5_S.png&quot;/&gt;&lt;left val=&quot;5&quot;/&gt;&lt;top val=&quot;93&quot;/&gt;&lt;width val=&quot;706&quot;/&gt;&lt;height val=&quot;359&quot;/&gt;&lt;hasText val=&quot;0&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7&quot;/&gt;&lt;lineCharCount val=&quot;1&quot;/&gt;&lt;lineCharCount val=&quot;49&quot;/&gt;&lt;lineCharCount val=&quot;35&quot;/&gt;&lt;lineCharCount val=&quot;1&quot;/&gt;&lt;lineCharCount val=&quot;41&quot;/&gt;&lt;lineCharCount val=&quot;42&quot;/&gt;&lt;lineCharCount val=&quot;50&quot;/&gt;&lt;lineCharCount val=&quot;17&quot;/&gt;&lt;/TableIndex&gt;&lt;/ShapeTextInfo&gt;"/>
  <p:tag name="HTML_SHAPEINFO" val="&lt;ThreeDShapeInfo&gt;&lt;uuid val=&quot;&quot;/&gt;&lt;isInvalidForFieldText val=&quot;0&quot;/&gt;&lt;Image&gt;&lt;filename val=&quot;C:\Users\anadella\AppData\Local\Temp\PR\data\asimages\{CBC452A3-0562-458B-BEF2-E9F7F500CEBE}_5.png&quot;/&gt;&lt;left val=&quot;-6&quot;/&gt;&lt;top val=&quot;83&quot;/&gt;&lt;width val=&quot;718&quot;/&gt;&lt;height val=&quot;369&quot;/&gt;&lt;hasText val=&quot;1&quot;/&gt;&lt;/Image&gt;&lt;/ThreeDShapeInfo&gt;"/>
  <p:tag name="PRESENTER_SHAPEINFO" val="&lt;ThreeDShapeInfo&gt;&lt;uuid val=&quot;{5D3E8C48-273B-4388-82FE-180032065EDD}&quot;/&gt;&lt;isInvalidForFieldText val=&quot;1&quot;/&gt;&lt;Image&gt;&lt;filename val=&quot;C:\Users\anadella\AppData\Local\Temp\PR\data\asimages\{5D3E8C48-273B-4388-82FE-180032065EDD}_5_S.png&quot;/&gt;&lt;left val=&quot;5&quot;/&gt;&lt;top val=&quot;93&quot;/&gt;&lt;width val=&quot;706&quot;/&gt;&lt;height val=&quot;359&quot;/&gt;&lt;hasText val=&quot;0&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anadella\AppData\Local\Temp\PR\data\asimages\{E0C68759-FC67-46C2-A77F-A50404CC7619}_5.png&quot;/&gt;&lt;left val=&quot;35&quot;/&gt;&lt;top val=&quot;14&quot;/&gt;&lt;width val=&quot;648&quot;/&gt;&lt;height val=&quot;79&quot;/&gt;&lt;hasText val=&quot;1&quot;/&gt;&lt;/Image&gt;&lt;/ThreeDShapeInfo&gt;"/>
  <p:tag name="PRESENTER_SHAPEINFO" val="&lt;ThreeDShapeInfo&gt;&lt;uuid val=&quot;{FF4FD6E8-B3F1-4BEB-B0DA-C8384577A6F8}&quot;/&gt;&lt;isInvalidForFieldText val=&quot;1&quot;/&gt;&lt;Image&gt;&lt;filename val=&quot;C:\Users\anadella\AppData\Local\Temp\PR\data\asimages\{FF4FD6E8-B3F1-4BEB-B0DA-C8384577A6F8}_5_S.png&quot;/&gt;&lt;left val=&quot;35&quot;/&gt;&lt;top val=&quot;14&quot;/&gt;&lt;width val=&quot;648&quot;/&gt;&lt;height val=&quot;71&quot;/&gt;&lt;hasText val=&quot;0&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7&quot;/&gt;&lt;lineCharCount val=&quot;1&quot;/&gt;&lt;lineCharCount val=&quot;49&quot;/&gt;&lt;lineCharCount val=&quot;35&quot;/&gt;&lt;lineCharCount val=&quot;1&quot;/&gt;&lt;lineCharCount val=&quot;41&quot;/&gt;&lt;lineCharCount val=&quot;42&quot;/&gt;&lt;lineCharCount val=&quot;50&quot;/&gt;&lt;lineCharCount val=&quot;17&quot;/&gt;&lt;/TableIndex&gt;&lt;/ShapeTextInfo&gt;"/>
  <p:tag name="HTML_SHAPEINFO" val="&lt;ThreeDShapeInfo&gt;&lt;uuid val=&quot;&quot;/&gt;&lt;isInvalidForFieldText val=&quot;0&quot;/&gt;&lt;Image&gt;&lt;filename val=&quot;C:\Users\anadella\AppData\Local\Temp\PR\data\asimages\{CBC452A3-0562-458B-BEF2-E9F7F500CEBE}_5.png&quot;/&gt;&lt;left val=&quot;-6&quot;/&gt;&lt;top val=&quot;83&quot;/&gt;&lt;width val=&quot;718&quot;/&gt;&lt;height val=&quot;369&quot;/&gt;&lt;hasText val=&quot;1&quot;/&gt;&lt;/Image&gt;&lt;/ThreeDShapeInfo&gt;"/>
  <p:tag name="PRESENTER_SHAPEINFO" val="&lt;ThreeDShapeInfo&gt;&lt;uuid val=&quot;{5D3E8C48-273B-4388-82FE-180032065EDD}&quot;/&gt;&lt;isInvalidForFieldText val=&quot;1&quot;/&gt;&lt;Image&gt;&lt;filename val=&quot;C:\Users\anadella\AppData\Local\Temp\PR\data\asimages\{5D3E8C48-273B-4388-82FE-180032065EDD}_5_S.png&quot;/&gt;&lt;left val=&quot;5&quot;/&gt;&lt;top val=&quot;93&quot;/&gt;&lt;width val=&quot;706&quot;/&gt;&lt;height val=&quot;359&quot;/&gt;&lt;hasText val=&quot;0&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anadella\AppData\Local\Temp\PR\data\asimages\{E0C68759-FC67-46C2-A77F-A50404CC7619}_5.png&quot;/&gt;&lt;left val=&quot;35&quot;/&gt;&lt;top val=&quot;14&quot;/&gt;&lt;width val=&quot;648&quot;/&gt;&lt;height val=&quot;79&quot;/&gt;&lt;hasText val=&quot;1&quot;/&gt;&lt;/Image&gt;&lt;/ThreeDShapeInfo&gt;"/>
  <p:tag name="PRESENTER_SHAPEINFO" val="&lt;ThreeDShapeInfo&gt;&lt;uuid val=&quot;{FF4FD6E8-B3F1-4BEB-B0DA-C8384577A6F8}&quot;/&gt;&lt;isInvalidForFieldText val=&quot;1&quot;/&gt;&lt;Image&gt;&lt;filename val=&quot;C:\Users\anadella\AppData\Local\Temp\PR\data\asimages\{FF4FD6E8-B3F1-4BEB-B0DA-C8384577A6F8}_5_S.png&quot;/&gt;&lt;left val=&quot;35&quot;/&gt;&lt;top val=&quot;14&quot;/&gt;&lt;width val=&quot;648&quot;/&gt;&lt;height val=&quot;71&quot;/&gt;&lt;hasText val=&quot;0&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7&quot;/&gt;&lt;lineCharCount val=&quot;1&quot;/&gt;&lt;lineCharCount val=&quot;49&quot;/&gt;&lt;lineCharCount val=&quot;35&quot;/&gt;&lt;lineCharCount val=&quot;1&quot;/&gt;&lt;lineCharCount val=&quot;41&quot;/&gt;&lt;lineCharCount val=&quot;42&quot;/&gt;&lt;lineCharCount val=&quot;50&quot;/&gt;&lt;lineCharCount val=&quot;17&quot;/&gt;&lt;/TableIndex&gt;&lt;/ShapeTextInfo&gt;"/>
  <p:tag name="HTML_SHAPEINFO" val="&lt;ThreeDShapeInfo&gt;&lt;uuid val=&quot;&quot;/&gt;&lt;isInvalidForFieldText val=&quot;0&quot;/&gt;&lt;Image&gt;&lt;filename val=&quot;C:\Users\anadella\AppData\Local\Temp\PR\data\asimages\{CBC452A3-0562-458B-BEF2-E9F7F500CEBE}_5.png&quot;/&gt;&lt;left val=&quot;-6&quot;/&gt;&lt;top val=&quot;83&quot;/&gt;&lt;width val=&quot;718&quot;/&gt;&lt;height val=&quot;369&quot;/&gt;&lt;hasText val=&quot;1&quot;/&gt;&lt;/Image&gt;&lt;/ThreeDShapeInfo&gt;"/>
  <p:tag name="PRESENTER_SHAPEINFO" val="&lt;ThreeDShapeInfo&gt;&lt;uuid val=&quot;{5D3E8C48-273B-4388-82FE-180032065EDD}&quot;/&gt;&lt;isInvalidForFieldText val=&quot;1&quot;/&gt;&lt;Image&gt;&lt;filename val=&quot;C:\Users\anadella\AppData\Local\Temp\PR\data\asimages\{5D3E8C48-273B-4388-82FE-180032065EDD}_5_S.png&quot;/&gt;&lt;left val=&quot;5&quot;/&gt;&lt;top val=&quot;93&quot;/&gt;&lt;width val=&quot;706&quot;/&gt;&lt;height val=&quot;359&quot;/&gt;&lt;hasText val=&quot;0&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anadella\AppData\Local\Temp\PR\data\asimages\{E0C68759-FC67-46C2-A77F-A50404CC7619}_5.png&quot;/&gt;&lt;left val=&quot;35&quot;/&gt;&lt;top val=&quot;14&quot;/&gt;&lt;width val=&quot;648&quot;/&gt;&lt;height val=&quot;79&quot;/&gt;&lt;hasText val=&quot;1&quot;/&gt;&lt;/Image&gt;&lt;/ThreeDShapeInfo&gt;"/>
  <p:tag name="PRESENTER_SHAPEINFO" val="&lt;ThreeDShapeInfo&gt;&lt;uuid val=&quot;{FF4FD6E8-B3F1-4BEB-B0DA-C8384577A6F8}&quot;/&gt;&lt;isInvalidForFieldText val=&quot;1&quot;/&gt;&lt;Image&gt;&lt;filename val=&quot;C:\Users\anadella\AppData\Local\Temp\PR\data\asimages\{FF4FD6E8-B3F1-4BEB-B0DA-C8384577A6F8}_5_S.png&quot;/&gt;&lt;left val=&quot;35&quot;/&gt;&lt;top val=&quot;14&quot;/&gt;&lt;width val=&quot;648&quot;/&gt;&lt;height val=&quot;71&quot;/&gt;&lt;hasText val=&quot;0&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7&quot;/&gt;&lt;lineCharCount val=&quot;1&quot;/&gt;&lt;lineCharCount val=&quot;49&quot;/&gt;&lt;lineCharCount val=&quot;35&quot;/&gt;&lt;lineCharCount val=&quot;1&quot;/&gt;&lt;lineCharCount val=&quot;41&quot;/&gt;&lt;lineCharCount val=&quot;42&quot;/&gt;&lt;lineCharCount val=&quot;50&quot;/&gt;&lt;lineCharCount val=&quot;17&quot;/&gt;&lt;/TableIndex&gt;&lt;/ShapeTextInfo&gt;"/>
  <p:tag name="HTML_SHAPEINFO" val="&lt;ThreeDShapeInfo&gt;&lt;uuid val=&quot;&quot;/&gt;&lt;isInvalidForFieldText val=&quot;0&quot;/&gt;&lt;Image&gt;&lt;filename val=&quot;C:\Users\anadella\AppData\Local\Temp\PR\data\asimages\{CBC452A3-0562-458B-BEF2-E9F7F500CEBE}_5.png&quot;/&gt;&lt;left val=&quot;-6&quot;/&gt;&lt;top val=&quot;83&quot;/&gt;&lt;width val=&quot;718&quot;/&gt;&lt;height val=&quot;369&quot;/&gt;&lt;hasText val=&quot;1&quot;/&gt;&lt;/Image&gt;&lt;/ThreeDShapeInfo&gt;"/>
  <p:tag name="PRESENTER_SHAPEINFO" val="&lt;ThreeDShapeInfo&gt;&lt;uuid val=&quot;{5D3E8C48-273B-4388-82FE-180032065EDD}&quot;/&gt;&lt;isInvalidForFieldText val=&quot;1&quot;/&gt;&lt;Image&gt;&lt;filename val=&quot;C:\Users\anadella\AppData\Local\Temp\PR\data\asimages\{5D3E8C48-273B-4388-82FE-180032065EDD}_5_S.png&quot;/&gt;&lt;left val=&quot;5&quot;/&gt;&lt;top val=&quot;93&quot;/&gt;&lt;width val=&quot;706&quot;/&gt;&lt;height val=&quot;359&quot;/&gt;&lt;hasText val=&quot;0&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anadella\AppData\Local\Temp\PR\data\asimages\{E0C68759-FC67-46C2-A77F-A50404CC7619}_5.png&quot;/&gt;&lt;left val=&quot;35&quot;/&gt;&lt;top val=&quot;14&quot;/&gt;&lt;width val=&quot;648&quot;/&gt;&lt;height val=&quot;79&quot;/&gt;&lt;hasText val=&quot;1&quot;/&gt;&lt;/Image&gt;&lt;/ThreeDShapeInfo&gt;"/>
  <p:tag name="PRESENTER_SHAPEINFO" val="&lt;ThreeDShapeInfo&gt;&lt;uuid val=&quot;{FF4FD6E8-B3F1-4BEB-B0DA-C8384577A6F8}&quot;/&gt;&lt;isInvalidForFieldText val=&quot;1&quot;/&gt;&lt;Image&gt;&lt;filename val=&quot;C:\Users\anadella\AppData\Local\Temp\PR\data\asimages\{FF4FD6E8-B3F1-4BEB-B0DA-C8384577A6F8}_5_S.png&quot;/&gt;&lt;left val=&quot;35&quot;/&gt;&lt;top val=&quot;14&quot;/&gt;&lt;width val=&quot;648&quot;/&gt;&lt;height val=&quot;71&quot;/&gt;&lt;hasText val=&quot;0&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7&quot;/&gt;&lt;lineCharCount val=&quot;1&quot;/&gt;&lt;lineCharCount val=&quot;49&quot;/&gt;&lt;lineCharCount val=&quot;35&quot;/&gt;&lt;lineCharCount val=&quot;1&quot;/&gt;&lt;lineCharCount val=&quot;41&quot;/&gt;&lt;lineCharCount val=&quot;42&quot;/&gt;&lt;lineCharCount val=&quot;50&quot;/&gt;&lt;lineCharCount val=&quot;17&quot;/&gt;&lt;/TableIndex&gt;&lt;/ShapeTextInfo&gt;"/>
  <p:tag name="HTML_SHAPEINFO" val="&lt;ThreeDShapeInfo&gt;&lt;uuid val=&quot;&quot;/&gt;&lt;isInvalidForFieldText val=&quot;0&quot;/&gt;&lt;Image&gt;&lt;filename val=&quot;C:\Users\anadella\AppData\Local\Temp\PR\data\asimages\{CBC452A3-0562-458B-BEF2-E9F7F500CEBE}_5.png&quot;/&gt;&lt;left val=&quot;-6&quot;/&gt;&lt;top val=&quot;83&quot;/&gt;&lt;width val=&quot;718&quot;/&gt;&lt;height val=&quot;369&quot;/&gt;&lt;hasText val=&quot;1&quot;/&gt;&lt;/Image&gt;&lt;/ThreeDShapeInfo&gt;"/>
  <p:tag name="PRESENTER_SHAPEINFO" val="&lt;ThreeDShapeInfo&gt;&lt;uuid val=&quot;{5D3E8C48-273B-4388-82FE-180032065EDD}&quot;/&gt;&lt;isInvalidForFieldText val=&quot;1&quot;/&gt;&lt;Image&gt;&lt;filename val=&quot;C:\Users\anadella\AppData\Local\Temp\PR\data\asimages\{5D3E8C48-273B-4388-82FE-180032065EDD}_5_S.png&quot;/&gt;&lt;left val=&quot;5&quot;/&gt;&lt;top val=&quot;93&quot;/&gt;&lt;width val=&quot;706&quot;/&gt;&lt;height val=&quot;359&quot;/&gt;&lt;hasText val=&quot;0&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anadella\AppData\Local\Temp\PR\data\asimages\{E0C68759-FC67-46C2-A77F-A50404CC7619}_5.png&quot;/&gt;&lt;left val=&quot;35&quot;/&gt;&lt;top val=&quot;14&quot;/&gt;&lt;width val=&quot;648&quot;/&gt;&lt;height val=&quot;79&quot;/&gt;&lt;hasText val=&quot;1&quot;/&gt;&lt;/Image&gt;&lt;/ThreeDShapeInfo&gt;"/>
  <p:tag name="PRESENTER_SHAPEINFO" val="&lt;ThreeDShapeInfo&gt;&lt;uuid val=&quot;{FF4FD6E8-B3F1-4BEB-B0DA-C8384577A6F8}&quot;/&gt;&lt;isInvalidForFieldText val=&quot;1&quot;/&gt;&lt;Image&gt;&lt;filename val=&quot;C:\Users\anadella\AppData\Local\Temp\PR\data\asimages\{FF4FD6E8-B3F1-4BEB-B0DA-C8384577A6F8}_5_S.png&quot;/&gt;&lt;left val=&quot;35&quot;/&gt;&lt;top val=&quot;14&quot;/&gt;&lt;width val=&quot;648&quot;/&gt;&lt;height val=&quot;71&quot;/&gt;&lt;hasText val=&quot;0&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7&quot;/&gt;&lt;lineCharCount val=&quot;1&quot;/&gt;&lt;lineCharCount val=&quot;49&quot;/&gt;&lt;lineCharCount val=&quot;35&quot;/&gt;&lt;lineCharCount val=&quot;1&quot;/&gt;&lt;lineCharCount val=&quot;41&quot;/&gt;&lt;lineCharCount val=&quot;42&quot;/&gt;&lt;lineCharCount val=&quot;50&quot;/&gt;&lt;lineCharCount val=&quot;17&quot;/&gt;&lt;/TableIndex&gt;&lt;/ShapeTextInfo&gt;"/>
  <p:tag name="HTML_SHAPEINFO" val="&lt;ThreeDShapeInfo&gt;&lt;uuid val=&quot;&quot;/&gt;&lt;isInvalidForFieldText val=&quot;0&quot;/&gt;&lt;Image&gt;&lt;filename val=&quot;C:\Users\anadella\AppData\Local\Temp\PR\data\asimages\{CBC452A3-0562-458B-BEF2-E9F7F500CEBE}_5.png&quot;/&gt;&lt;left val=&quot;-6&quot;/&gt;&lt;top val=&quot;83&quot;/&gt;&lt;width val=&quot;718&quot;/&gt;&lt;height val=&quot;369&quot;/&gt;&lt;hasText val=&quot;1&quot;/&gt;&lt;/Image&gt;&lt;/ThreeDShapeInfo&gt;"/>
  <p:tag name="PRESENTER_SHAPEINFO" val="&lt;ThreeDShapeInfo&gt;&lt;uuid val=&quot;{5D3E8C48-273B-4388-82FE-180032065EDD}&quot;/&gt;&lt;isInvalidForFieldText val=&quot;1&quot;/&gt;&lt;Image&gt;&lt;filename val=&quot;C:\Users\anadella\AppData\Local\Temp\PR\data\asimages\{5D3E8C48-273B-4388-82FE-180032065EDD}_5_S.png&quot;/&gt;&lt;left val=&quot;5&quot;/&gt;&lt;top val=&quot;93&quot;/&gt;&lt;width val=&quot;706&quot;/&gt;&lt;height val=&quot;359&quot;/&gt;&lt;hasText val=&quot;0&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anadella\AppData\Local\Temp\PR\data\asimages\{E0C68759-FC67-46C2-A77F-A50404CC7619}_5.png&quot;/&gt;&lt;left val=&quot;35&quot;/&gt;&lt;top val=&quot;14&quot;/&gt;&lt;width val=&quot;648&quot;/&gt;&lt;height val=&quot;79&quot;/&gt;&lt;hasText val=&quot;1&quot;/&gt;&lt;/Image&gt;&lt;/ThreeDShapeInfo&gt;"/>
  <p:tag name="PRESENTER_SHAPEINFO" val="&lt;ThreeDShapeInfo&gt;&lt;uuid val=&quot;{FF4FD6E8-B3F1-4BEB-B0DA-C8384577A6F8}&quot;/&gt;&lt;isInvalidForFieldText val=&quot;1&quot;/&gt;&lt;Image&gt;&lt;filename val=&quot;C:\Users\anadella\AppData\Local\Temp\PR\data\asimages\{FF4FD6E8-B3F1-4BEB-B0DA-C8384577A6F8}_5_S.png&quot;/&gt;&lt;left val=&quot;35&quot;/&gt;&lt;top val=&quot;14&quot;/&gt;&lt;width val=&quot;648&quot;/&gt;&lt;height val=&quot;71&quot;/&gt;&lt;hasText val=&quot;0&quot;/&gt;&lt;/Image&gt;&lt;/ThreeDShapeInfo&gt;"/>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3571</TotalTime>
  <Words>1168</Words>
  <Application>Microsoft Office PowerPoint</Application>
  <PresentationFormat>Custom</PresentationFormat>
  <Paragraphs>237</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ＭＳ Ｐゴシック</vt:lpstr>
      <vt:lpstr>Arial</vt:lpstr>
      <vt:lpstr>Calibri</vt:lpstr>
      <vt:lpstr>Times New Roman</vt:lpstr>
      <vt:lpstr>Custom Design</vt:lpstr>
      <vt:lpstr>Drugs, Brain and Behavior</vt:lpstr>
      <vt:lpstr>Addiction Research @ IUPUI</vt:lpstr>
      <vt:lpstr>PowerPoint Presentation</vt:lpstr>
      <vt:lpstr>Addiction Research Training @ IUPUI</vt:lpstr>
      <vt:lpstr>PowerPoint Presentation</vt:lpstr>
      <vt:lpstr>How Do Drugs Change Brain Function?</vt:lpstr>
      <vt:lpstr>Neurotransmitters and Neurotransmission</vt:lpstr>
      <vt:lpstr>Drugs Alter Normal Neurotransmission</vt:lpstr>
      <vt:lpstr>Chronic Drug Use Results in Neuroadaptation</vt:lpstr>
      <vt:lpstr>Explaining Substance Use</vt:lpstr>
      <vt:lpstr>Major Theories Driving  Addiction Neuroscience Research</vt:lpstr>
      <vt:lpstr>Wanting-and-Liking Theory</vt:lpstr>
      <vt:lpstr>Wanting-and-Liking Theory</vt:lpstr>
      <vt:lpstr>Contemporary Wanting-and-Liking Theory</vt:lpstr>
      <vt:lpstr>Hedonic Homeostatic Dysregulation</vt:lpstr>
      <vt:lpstr>Hedonic Homeostatic Dysregulation</vt:lpstr>
      <vt:lpstr>Hedonic Homeostatic Dysregulation</vt:lpstr>
      <vt:lpstr>Addiction Neuroscience Research: Challenges</vt:lpstr>
      <vt:lpstr>Boehm Lab</vt:lpstr>
      <vt:lpstr>Modeling Binge Alcohol Drinking  in Mice</vt:lpstr>
      <vt:lpstr>Modeling Edible Δ9-THC in Mice</vt:lpstr>
      <vt:lpstr>Active Boehm Lab Research Projects</vt:lpstr>
    </vt:vector>
  </TitlesOfParts>
  <Company>IUPUI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Candace Gwaltney</dc:creator>
  <cp:lastModifiedBy>Boehm, Stephen L.</cp:lastModifiedBy>
  <cp:revision>224</cp:revision>
  <cp:lastPrinted>2016-09-19T19:29:12Z</cp:lastPrinted>
  <dcterms:created xsi:type="dcterms:W3CDTF">2016-07-12T15:50:44Z</dcterms:created>
  <dcterms:modified xsi:type="dcterms:W3CDTF">2019-07-19T12:34:29Z</dcterms:modified>
</cp:coreProperties>
</file>